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256" r:id="rId2"/>
    <p:sldId id="257" r:id="rId3"/>
    <p:sldId id="265" r:id="rId4"/>
    <p:sldId id="266" r:id="rId5"/>
    <p:sldId id="268" r:id="rId6"/>
    <p:sldId id="267" r:id="rId7"/>
    <p:sldId id="269" r:id="rId8"/>
    <p:sldId id="292" r:id="rId9"/>
    <p:sldId id="282" r:id="rId10"/>
    <p:sldId id="272" r:id="rId11"/>
    <p:sldId id="273" r:id="rId12"/>
    <p:sldId id="274" r:id="rId13"/>
    <p:sldId id="275" r:id="rId14"/>
    <p:sldId id="284" r:id="rId15"/>
    <p:sldId id="285" r:id="rId16"/>
    <p:sldId id="263" r:id="rId17"/>
    <p:sldId id="303" r:id="rId18"/>
    <p:sldId id="304" r:id="rId19"/>
    <p:sldId id="295" r:id="rId20"/>
    <p:sldId id="276" r:id="rId21"/>
    <p:sldId id="300" r:id="rId22"/>
    <p:sldId id="302" r:id="rId23"/>
    <p:sldId id="287" r:id="rId24"/>
    <p:sldId id="301" r:id="rId25"/>
    <p:sldId id="291" r:id="rId26"/>
    <p:sldId id="289" r:id="rId27"/>
    <p:sldId id="293" r:id="rId28"/>
    <p:sldId id="278" r:id="rId29"/>
  </p:sldIdLst>
  <p:sldSz cx="10080625" cy="7559675"/>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1" d="100"/>
          <a:sy n="141" d="100"/>
        </p:scale>
        <p:origin x="1220" y="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jpg>
</file>

<file path=ppt/media/image13.jpg>
</file>

<file path=ppt/media/image14.jpg>
</file>

<file path=ppt/media/image15.jpeg>
</file>

<file path=ppt/media/image16.png>
</file>

<file path=ppt/media/image17.jpeg>
</file>

<file path=ppt/media/image18.png>
</file>

<file path=ppt/media/image19.png>
</file>

<file path=ppt/media/image2.jpe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2" name="PlaceHolder 1"/>
          <p:cNvSpPr>
            <a:spLocks noGrp="1" noRot="1" noChangeAspect="1"/>
          </p:cNvSpPr>
          <p:nvPr>
            <p:ph type="sldImg"/>
          </p:nvPr>
        </p:nvSpPr>
        <p:spPr>
          <a:xfrm>
            <a:off x="1371600" y="764280"/>
            <a:ext cx="5028480" cy="3771360"/>
          </a:xfrm>
          <a:prstGeom prst="rect">
            <a:avLst/>
          </a:prstGeom>
        </p:spPr>
        <p:txBody>
          <a:bodyPr lIns="0" tIns="0" rIns="0" bIns="0" anchor="ctr"/>
          <a:lstStyle/>
          <a:p>
            <a:pPr algn="ctr"/>
            <a:r>
              <a:rPr lang="en-US" sz="4400" b="0" strike="noStrike" spc="-1">
                <a:latin typeface="Arial"/>
              </a:rPr>
              <a:t>Click to move the slide</a:t>
            </a:r>
          </a:p>
        </p:txBody>
      </p:sp>
      <p:sp>
        <p:nvSpPr>
          <p:cNvPr id="43" name="PlaceHolder 2"/>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Click to edit the notes format</a:t>
            </a:r>
          </a:p>
        </p:txBody>
      </p:sp>
      <p:sp>
        <p:nvSpPr>
          <p:cNvPr id="44" name="PlaceHolder 3"/>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Click to edit the notes format</a:t>
            </a:r>
          </a:p>
        </p:txBody>
      </p:sp>
      <p:sp>
        <p:nvSpPr>
          <p:cNvPr id="45" name="PlaceHolder 4"/>
          <p:cNvSpPr>
            <a:spLocks noGrp="1"/>
          </p:cNvSpPr>
          <p:nvPr>
            <p:ph type="hdr"/>
          </p:nvPr>
        </p:nvSpPr>
        <p:spPr>
          <a:xfrm>
            <a:off x="0" y="0"/>
            <a:ext cx="3372840" cy="502560"/>
          </a:xfrm>
          <a:prstGeom prst="rect">
            <a:avLst/>
          </a:prstGeom>
        </p:spPr>
        <p:txBody>
          <a:bodyPr lIns="0" tIns="0" rIns="0" bIns="0"/>
          <a:lstStyle/>
          <a:p>
            <a:r>
              <a:rPr lang="en-US" sz="1400" b="0" strike="noStrike" spc="-1">
                <a:latin typeface="Times New Roman"/>
              </a:rPr>
              <a:t>  </a:t>
            </a:r>
          </a:p>
        </p:txBody>
      </p:sp>
      <p:sp>
        <p:nvSpPr>
          <p:cNvPr id="46" name="PlaceHolder 5"/>
          <p:cNvSpPr>
            <a:spLocks noGrp="1"/>
          </p:cNvSpPr>
          <p:nvPr>
            <p:ph type="dt"/>
          </p:nvPr>
        </p:nvSpPr>
        <p:spPr>
          <a:xfrm>
            <a:off x="4399200" y="0"/>
            <a:ext cx="3372840" cy="502560"/>
          </a:xfrm>
          <a:prstGeom prst="rect">
            <a:avLst/>
          </a:prstGeom>
        </p:spPr>
        <p:txBody>
          <a:bodyPr lIns="0" tIns="0" rIns="0" bIns="0"/>
          <a:lstStyle/>
          <a:p>
            <a:pPr algn="r"/>
            <a:r>
              <a:rPr lang="en-US" sz="1400" b="0" strike="noStrike" spc="-1">
                <a:latin typeface="Times New Roman"/>
              </a:rPr>
              <a:t>  </a:t>
            </a:r>
          </a:p>
        </p:txBody>
      </p:sp>
      <p:sp>
        <p:nvSpPr>
          <p:cNvPr id="47" name="PlaceHolder 6"/>
          <p:cNvSpPr>
            <a:spLocks noGrp="1"/>
          </p:cNvSpPr>
          <p:nvPr>
            <p:ph type="ftr"/>
          </p:nvPr>
        </p:nvSpPr>
        <p:spPr>
          <a:xfrm>
            <a:off x="0" y="9555480"/>
            <a:ext cx="3372840" cy="502560"/>
          </a:xfrm>
          <a:prstGeom prst="rect">
            <a:avLst/>
          </a:prstGeom>
        </p:spPr>
        <p:txBody>
          <a:bodyPr lIns="0" tIns="0" rIns="0" bIns="0" anchor="b"/>
          <a:lstStyle/>
          <a:p>
            <a:r>
              <a:rPr lang="en-US" sz="1400" b="0" strike="noStrike" spc="-1">
                <a:latin typeface="Times New Roman"/>
              </a:rPr>
              <a:t>  </a:t>
            </a:r>
          </a:p>
        </p:txBody>
      </p:sp>
      <p:sp>
        <p:nvSpPr>
          <p:cNvPr id="48" name="PlaceHolder 7"/>
          <p:cNvSpPr>
            <a:spLocks noGrp="1"/>
          </p:cNvSpPr>
          <p:nvPr>
            <p:ph type="sldNum"/>
          </p:nvPr>
        </p:nvSpPr>
        <p:spPr>
          <a:xfrm>
            <a:off x="4399200" y="9555480"/>
            <a:ext cx="3372840" cy="502560"/>
          </a:xfrm>
          <a:prstGeom prst="rect">
            <a:avLst/>
          </a:prstGeom>
        </p:spPr>
        <p:txBody>
          <a:bodyPr lIns="0" tIns="0" rIns="0" bIns="0" anchor="b"/>
          <a:lstStyle/>
          <a:p>
            <a:pPr algn="r"/>
            <a:fld id="{9A6EEF4A-ED74-40D7-855E-681978AE1AAC}" type="slidenum">
              <a:rPr lang="en-US" sz="1400" b="0" strike="noStrike" spc="-1">
                <a:latin typeface="Times New Roman"/>
              </a:rPr>
              <a:t>‹#›</a:t>
            </a:fld>
            <a:fld id="{8127212B-DC63-4CBF-A4D2-7B1C004DBC99}"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PlaceHolder 1"/>
          <p:cNvSpPr>
            <a:spLocks noGrp="1" noRot="1" noChangeAspect="1"/>
          </p:cNvSpPr>
          <p:nvPr>
            <p:ph type="sldImg"/>
          </p:nvPr>
        </p:nvSpPr>
        <p:spPr>
          <a:xfrm>
            <a:off x="1371600" y="763588"/>
            <a:ext cx="5029200" cy="3771900"/>
          </a:xfrm>
          <a:prstGeom prst="rect">
            <a:avLst/>
          </a:prstGeom>
        </p:spPr>
      </p:sp>
      <p:sp>
        <p:nvSpPr>
          <p:cNvPr id="135" name="PlaceHolder 2"/>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Hi, I’m Andreas Mueller. I’m grateful for the opportunity to talk to you today about my work here at the DSI, and about Open Source for Science and Data Science.</a:t>
            </a:r>
          </a:p>
          <a:p>
            <a:r>
              <a:rPr lang="en-US" sz="2000" b="0" strike="noStrike" spc="-1">
                <a:latin typeface="Arial"/>
              </a:rPr>
              <a:t>I’m an Associate Research Scientist, and I mostly work on open source software for machine learning, in particular the scikit-learn library.</a:t>
            </a:r>
          </a:p>
          <a:p>
            <a:r>
              <a:rPr lang="en-US" sz="2000" b="0" strike="noStrike" spc="-1">
                <a:latin typeface="Arial"/>
              </a:rPr>
              <a:t>My talk will have two parts: first, I want to talk a bit about the importance of software for science, and the scientific python ecosystem.</a:t>
            </a:r>
          </a:p>
          <a:p>
            <a:r>
              <a:rPr lang="en-US" sz="2000" b="0" strike="noStrike" spc="-1">
                <a:latin typeface="Arial"/>
              </a:rPr>
              <a:t>Then I’ll talk more about the particular project I’m working on, scikit-learn, and my group here at Columbia.</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laceHolder 1"/>
          <p:cNvSpPr>
            <a:spLocks noGrp="1" noRot="1" noChangeAspect="1"/>
          </p:cNvSpPr>
          <p:nvPr>
            <p:ph type="sldImg"/>
          </p:nvPr>
        </p:nvSpPr>
        <p:spPr>
          <a:xfrm>
            <a:off x="1371600" y="763588"/>
            <a:ext cx="5029200" cy="3771900"/>
          </a:xfrm>
          <a:prstGeom prst="rect">
            <a:avLst/>
          </a:prstGeom>
        </p:spPr>
      </p:sp>
      <p:sp>
        <p:nvSpPr>
          <p:cNvPr id="167" name="PlaceHolder 2"/>
          <p:cNvSpPr>
            <a:spLocks noGrp="1"/>
          </p:cNvSpPr>
          <p:nvPr>
            <p:ph type="body"/>
          </p:nvPr>
        </p:nvSpPr>
        <p:spPr>
          <a:xfrm>
            <a:off x="777240" y="4777560"/>
            <a:ext cx="6217560" cy="4525920"/>
          </a:xfrm>
          <a:prstGeom prst="rect">
            <a:avLst/>
          </a:prstGeom>
        </p:spPr>
        <p:txBody>
          <a:bodyPr lIns="0" tIns="0" rIns="0" bIns="0"/>
          <a:lstStyle/>
          <a:p>
            <a:r>
              <a:rPr lang="en-US" sz="1800" b="0" strike="noStrike" spc="-1">
                <a:latin typeface="Arial"/>
              </a:rPr>
              <a:t>I think that’s enough bragging, so I want to talk a little bit more about what my team is currently working on.</a:t>
            </a:r>
          </a:p>
          <a:p>
            <a:endParaRPr lang="en-US" sz="1800" b="0" strike="noStrike" spc="-1">
              <a:latin typeface="Arial"/>
            </a:endParaRPr>
          </a:p>
          <a:p>
            <a:r>
              <a:rPr lang="en-US" sz="1800" b="0" strike="noStrike" spc="-1">
                <a:latin typeface="Arial"/>
              </a:rPr>
              <a:t>A lot of the work we do is quite technical and I don’t want to go into the details too much. Much of it is maintenance, bug fixes and usability improvements, which are crucial, but don’t make for a great presentation. Instead I want to talk about some more visible highlights.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noRot="1" noChangeAspect="1"/>
          </p:cNvSpPr>
          <p:nvPr>
            <p:ph type="sldImg"/>
          </p:nvPr>
        </p:nvSpPr>
        <p:spPr>
          <a:xfrm>
            <a:off x="1371600" y="763588"/>
            <a:ext cx="5029200" cy="3771900"/>
          </a:xfrm>
          <a:prstGeom prst="rect">
            <a:avLst/>
          </a:prstGeom>
        </p:spPr>
      </p:sp>
      <p:sp>
        <p:nvSpPr>
          <p:cNvPr id="169" name="PlaceHolder 2"/>
          <p:cNvSpPr>
            <a:spLocks noGrp="1"/>
          </p:cNvSpPr>
          <p:nvPr>
            <p:ph type="body"/>
          </p:nvPr>
        </p:nvSpPr>
        <p:spPr>
          <a:xfrm>
            <a:off x="777240" y="4777560"/>
            <a:ext cx="6217560" cy="4525920"/>
          </a:xfrm>
          <a:prstGeom prst="rect">
            <a:avLst/>
          </a:prstGeom>
        </p:spPr>
        <p:txBody>
          <a:bodyPr lIns="0" tIns="0" rIns="0" bIns="0"/>
          <a:lstStyle/>
          <a:p>
            <a:endParaRPr lang="en-US" sz="2000" b="0" strike="noStrike" spc="-1">
              <a:latin typeface="Arial"/>
            </a:endParaRPr>
          </a:p>
          <a:p>
            <a:r>
              <a:rPr lang="en-US" sz="2000" b="0" strike="noStrike" spc="-1">
                <a:latin typeface="Arial"/>
              </a:rPr>
              <a:t>One of the recent additions by my team is an implementation of extreme gradient boosting by Nicolas Hug. This is much, much faster than what was in scikit-learn before and it will have a huge impact on the ML community.</a:t>
            </a:r>
          </a:p>
          <a:p>
            <a:r>
              <a:rPr lang="en-US" sz="2000" b="0" strike="noStrike" spc="-1">
                <a:latin typeface="Arial"/>
              </a:rPr>
              <a:t>You can see here that it’s comparable to two existing tools, xgboost and lightgbm. LightGBM was released by microsoft and it’s quite great, but by including our own implementation into scikit-learn, we make it available to a much wider audience.</a:t>
            </a:r>
          </a:p>
          <a:p>
            <a:endParaRPr lang="en-US" sz="2000" b="0" strike="noStrike" spc="-1">
              <a:latin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noRot="1" noChangeAspect="1"/>
          </p:cNvSpPr>
          <p:nvPr>
            <p:ph type="sldImg"/>
          </p:nvPr>
        </p:nvSpPr>
        <p:spPr>
          <a:xfrm>
            <a:off x="1371600" y="763588"/>
            <a:ext cx="5029200" cy="3771900"/>
          </a:xfrm>
          <a:prstGeom prst="rect">
            <a:avLst/>
          </a:prstGeom>
        </p:spPr>
      </p:sp>
      <p:sp>
        <p:nvSpPr>
          <p:cNvPr id="171" name="PlaceHolder 2"/>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One of the other areas that we’re working on is visualization. We’re adding new visualization tools to scikit-learn, to make common visualizations more easy to produce. We’re also building new tools that automatically create relevant and informative visualizations for machine learning tasks.</a:t>
            </a:r>
          </a:p>
          <a:p>
            <a:endParaRPr lang="en-US" sz="2000" b="0" strike="noStrike" spc="-1">
              <a:latin typeface="Arial"/>
            </a:endParaRPr>
          </a:p>
          <a:p>
            <a:r>
              <a:rPr lang="en-US" sz="2000" b="0" strike="noStrike" spc="-1">
                <a:latin typeface="Arial"/>
              </a:rPr>
              <a:t>I think the human in the loop in data science is very important and I want to make it as easy as possible for the user to look at the data in different ways.</a:t>
            </a:r>
          </a:p>
          <a:p>
            <a:endParaRPr lang="en-US" sz="2000" b="0" strike="noStrike" spc="-1">
              <a:latin typeface="Arial"/>
            </a:endParaRPr>
          </a:p>
          <a:p>
            <a:r>
              <a:rPr lang="en-US" sz="2000" b="0" strike="noStrike" spc="-1">
                <a:latin typeface="Arial"/>
              </a:rPr>
              <a:t>Tufte said there’s no reason not to look at the data.</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PlaceHolder 1"/>
          <p:cNvSpPr>
            <a:spLocks noGrp="1" noRot="1" noChangeAspect="1"/>
          </p:cNvSpPr>
          <p:nvPr>
            <p:ph type="sldImg"/>
          </p:nvPr>
        </p:nvSpPr>
        <p:spPr>
          <a:xfrm>
            <a:off x="1371600" y="764280"/>
            <a:ext cx="5028480" cy="3771360"/>
          </a:xfrm>
          <a:prstGeom prst="rect">
            <a:avLst/>
          </a:prstGeom>
        </p:spPr>
      </p:sp>
      <p:sp>
        <p:nvSpPr>
          <p:cNvPr id="173" name="PlaceHolder 2"/>
          <p:cNvSpPr>
            <a:spLocks noGrp="1"/>
          </p:cNvSpPr>
          <p:nvPr>
            <p:ph type="body"/>
          </p:nvPr>
        </p:nvSpPr>
        <p:spPr>
          <a:xfrm>
            <a:off x="777240" y="4777560"/>
            <a:ext cx="6217560" cy="4525920"/>
          </a:xfrm>
          <a:prstGeom prst="rect">
            <a:avLst/>
          </a:prstGeom>
        </p:spPr>
        <p:txBody>
          <a:bodyPr lIns="0" tIns="0" rIns="0" bIns="0"/>
          <a:lstStyle/>
          <a:p>
            <a:r>
              <a:rPr lang="en-US" sz="2000" b="0" strike="noStrike" spc="-1" dirty="0">
                <a:latin typeface="Arial"/>
              </a:rPr>
              <a:t>Related to visualization is model understanding and inspection.</a:t>
            </a:r>
          </a:p>
          <a:p>
            <a:r>
              <a:rPr lang="en-US" sz="2000" b="0" strike="noStrike" spc="-1" dirty="0">
                <a:latin typeface="Arial"/>
              </a:rPr>
              <a:t>We’re building tools that allow users to validate and debug their models, and understand their data better. </a:t>
            </a:r>
          </a:p>
          <a:p>
            <a:r>
              <a:rPr lang="en-US" sz="2000" b="0" strike="noStrike" spc="-1" dirty="0">
                <a:latin typeface="Arial"/>
              </a:rPr>
              <a:t>This allows our users to better judge when and why their model might work or fail, or how to improve data quality and data collection.</a:t>
            </a:r>
          </a:p>
          <a:p>
            <a:endParaRPr lang="en-US" sz="2000" b="0" strike="noStrike" spc="-1" dirty="0">
              <a:latin typeface="Arial"/>
            </a:endParaRPr>
          </a:p>
          <a:p>
            <a:endParaRPr lang="en-US" sz="2000" b="0" strike="noStrike" spc="-1" dirty="0">
              <a:latin typeface="Arial"/>
            </a:endParaRPr>
          </a:p>
          <a:p>
            <a:endParaRPr lang="en-US" sz="2000" b="0" strike="noStrike" spc="-1" dirty="0">
              <a:latin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E1AEA170-8A6B-4648-A7F1-4C0A6F09E2BB}"/>
              </a:ext>
            </a:extLst>
          </p:cNvPr>
          <p:cNvSpPr txBox="1">
            <a:spLocks noGrp="1"/>
          </p:cNvSpPr>
          <p:nvPr>
            <p:ph type="sldNum" sz="quarter" idx="5"/>
          </p:nvPr>
        </p:nvSpPr>
        <p:spPr>
          <a:ln/>
        </p:spPr>
        <p:txBody>
          <a:bodyPr lIns="0" tIns="0" rIns="0" bIns="0" anchor="b" anchorCtr="0">
            <a:noAutofit/>
          </a:bodyPr>
          <a:lstStyle/>
          <a:p>
            <a:pPr lvl="0"/>
            <a:fld id="{974D096A-2C3F-4C9F-9ED8-DC4BD31536A9}" type="slidenum">
              <a:t>15</a:t>
            </a:fld>
            <a:endParaRPr lang="en-US"/>
          </a:p>
        </p:txBody>
      </p:sp>
      <p:sp>
        <p:nvSpPr>
          <p:cNvPr id="2" name="Slide Image Placeholder 1">
            <a:extLst>
              <a:ext uri="{FF2B5EF4-FFF2-40B4-BE49-F238E27FC236}">
                <a16:creationId xmlns:a16="http://schemas.microsoft.com/office/drawing/2014/main" id="{C5107F84-D455-4CD4-BFF6-FCF55B9224BC}"/>
              </a:ext>
            </a:extLst>
          </p:cNvPr>
          <p:cNvSpPr>
            <a:spLocks noGrp="1" noRot="1" noChangeAspect="1" noResize="1"/>
          </p:cNvSpPr>
          <p:nvPr>
            <p:ph type="sldImg"/>
          </p:nvPr>
        </p:nvSpPr>
        <p:spPr>
          <a:xfrm>
            <a:off x="1371600" y="763588"/>
            <a:ext cx="5029200" cy="3771900"/>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884B68FC-94F7-4EF3-82E9-E39A2B9D96F0}"/>
              </a:ext>
            </a:extLst>
          </p:cNvPr>
          <p:cNvSpPr txBox="1">
            <a:spLocks noGrp="1"/>
          </p:cNvSpPr>
          <p:nvPr>
            <p:ph type="body" sz="quarter"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EAFFDA80-E7FB-42B8-8EB3-14F03C7F3DC6}"/>
              </a:ext>
            </a:extLst>
          </p:cNvPr>
          <p:cNvSpPr txBox="1">
            <a:spLocks noGrp="1"/>
          </p:cNvSpPr>
          <p:nvPr>
            <p:ph type="sldNum" sz="quarter" idx="5"/>
          </p:nvPr>
        </p:nvSpPr>
        <p:spPr>
          <a:ln/>
        </p:spPr>
        <p:txBody>
          <a:bodyPr lIns="0" tIns="0" rIns="0" bIns="0" anchor="b" anchorCtr="0">
            <a:noAutofit/>
          </a:bodyPr>
          <a:lstStyle/>
          <a:p>
            <a:pPr lvl="0"/>
            <a:fld id="{01AC9CB5-878A-41F9-820A-41561DBA9BF1}" type="slidenum">
              <a:t>16</a:t>
            </a:fld>
            <a:endParaRPr lang="en-US"/>
          </a:p>
        </p:txBody>
      </p:sp>
      <p:sp>
        <p:nvSpPr>
          <p:cNvPr id="2" name="Slide Image Placeholder 1">
            <a:extLst>
              <a:ext uri="{FF2B5EF4-FFF2-40B4-BE49-F238E27FC236}">
                <a16:creationId xmlns:a16="http://schemas.microsoft.com/office/drawing/2014/main" id="{898106DB-372E-4882-9416-205ED391F4B0}"/>
              </a:ext>
            </a:extLst>
          </p:cNvPr>
          <p:cNvSpPr>
            <a:spLocks noGrp="1" noRot="1" noChangeAspect="1" noResize="1"/>
          </p:cNvSpPr>
          <p:nvPr>
            <p:ph type="sldImg"/>
          </p:nvPr>
        </p:nvSpPr>
        <p:spPr>
          <a:xfrm>
            <a:off x="1371600" y="763588"/>
            <a:ext cx="5029200" cy="3771900"/>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F5823E9F-1961-49EE-B8E3-F5D60C0A6A50}"/>
              </a:ext>
            </a:extLst>
          </p:cNvPr>
          <p:cNvSpPr txBox="1">
            <a:spLocks noGrp="1"/>
          </p:cNvSpPr>
          <p:nvPr>
            <p:ph type="body" sz="quarter" idx="1"/>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laceHolder 1"/>
          <p:cNvSpPr>
            <a:spLocks noGrp="1" noRot="1" noChangeAspect="1"/>
          </p:cNvSpPr>
          <p:nvPr>
            <p:ph type="sldImg"/>
          </p:nvPr>
        </p:nvSpPr>
        <p:spPr>
          <a:xfrm>
            <a:off x="1371600" y="763588"/>
            <a:ext cx="5029200" cy="3771900"/>
          </a:xfrm>
          <a:prstGeom prst="rect">
            <a:avLst/>
          </a:prstGeom>
        </p:spPr>
      </p:sp>
      <p:sp>
        <p:nvSpPr>
          <p:cNvPr id="167" name="PlaceHolder 2"/>
          <p:cNvSpPr>
            <a:spLocks noGrp="1"/>
          </p:cNvSpPr>
          <p:nvPr>
            <p:ph type="body"/>
          </p:nvPr>
        </p:nvSpPr>
        <p:spPr>
          <a:xfrm>
            <a:off x="777240" y="4777560"/>
            <a:ext cx="6217560" cy="4525920"/>
          </a:xfrm>
          <a:prstGeom prst="rect">
            <a:avLst/>
          </a:prstGeom>
        </p:spPr>
        <p:txBody>
          <a:bodyPr lIns="0" tIns="0" rIns="0" bIns="0"/>
          <a:lstStyle/>
          <a:p>
            <a:r>
              <a:rPr lang="en-US" sz="1800" b="0" strike="noStrike" spc="-1">
                <a:latin typeface="Arial"/>
              </a:rPr>
              <a:t>I think that’s enough bragging, so I want to talk a little bit more about what my team is currently working on.</a:t>
            </a:r>
          </a:p>
          <a:p>
            <a:endParaRPr lang="en-US" sz="1800" b="0" strike="noStrike" spc="-1">
              <a:latin typeface="Arial"/>
            </a:endParaRPr>
          </a:p>
          <a:p>
            <a:r>
              <a:rPr lang="en-US" sz="1800" b="0" strike="noStrike" spc="-1">
                <a:latin typeface="Arial"/>
              </a:rPr>
              <a:t>A lot of the work we do is quite technical and I don’t want to go into the details too much. Much of it is maintenance, bug fixes and usability improvements, which are crucial, but don’t make for a great presentation. Instead I want to talk about some more visible highlights.</a:t>
            </a:r>
          </a:p>
        </p:txBody>
      </p:sp>
    </p:spTree>
    <p:extLst>
      <p:ext uri="{BB962C8B-B14F-4D97-AF65-F5344CB8AC3E}">
        <p14:creationId xmlns:p14="http://schemas.microsoft.com/office/powerpoint/2010/main" val="21950487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laceHolder 1"/>
          <p:cNvSpPr>
            <a:spLocks noGrp="1" noRot="1" noChangeAspect="1"/>
          </p:cNvSpPr>
          <p:nvPr>
            <p:ph type="sldImg"/>
          </p:nvPr>
        </p:nvSpPr>
        <p:spPr>
          <a:xfrm>
            <a:off x="1371600" y="764280"/>
            <a:ext cx="5028480" cy="3771360"/>
          </a:xfrm>
          <a:prstGeom prst="rect">
            <a:avLst/>
          </a:prstGeom>
        </p:spPr>
      </p:sp>
      <p:sp>
        <p:nvSpPr>
          <p:cNvPr id="175" name="PlaceHolder 2"/>
          <p:cNvSpPr>
            <a:spLocks noGrp="1"/>
          </p:cNvSpPr>
          <p:nvPr>
            <p:ph type="body"/>
          </p:nvPr>
        </p:nvSpPr>
        <p:spPr>
          <a:xfrm>
            <a:off x="777240" y="4777560"/>
            <a:ext cx="6217560" cy="4816800"/>
          </a:xfrm>
          <a:prstGeom prst="rect">
            <a:avLst/>
          </a:prstGeom>
        </p:spPr>
        <p:txBody>
          <a:bodyPr lIns="0" tIns="0" rIns="0" bIns="0"/>
          <a:lstStyle/>
          <a:p>
            <a:r>
              <a:rPr lang="en-US" sz="2000" b="0" strike="noStrike" spc="-1">
                <a:latin typeface="Arial"/>
              </a:rPr>
              <a:t>Finally, we’re working on tools build on top of scikit-learn for more automated machine learning.</a:t>
            </a:r>
          </a:p>
          <a:p>
            <a:endParaRPr lang="en-US" sz="2000" b="0" strike="noStrike" spc="-1">
              <a:latin typeface="Arial"/>
            </a:endParaRPr>
          </a:p>
          <a:p>
            <a:r>
              <a:rPr lang="en-US" sz="2000" b="0" strike="noStrike" spc="-1">
                <a:latin typeface="Arial"/>
              </a:rPr>
              <a:t>What we’re trying to automate is parameter tuning and selecting the right algorithms. These are things that are actually fairly easy to automate to some degree.</a:t>
            </a:r>
          </a:p>
          <a:p>
            <a:endParaRPr lang="en-US" sz="2000" b="0" strike="noStrike" spc="-1">
              <a:latin typeface="Arial"/>
            </a:endParaRPr>
          </a:p>
          <a:p>
            <a:r>
              <a:rPr lang="en-US" sz="2000" b="0" strike="noStrike" spc="-1">
                <a:latin typeface="Arial"/>
              </a:rPr>
              <a:t>The hard part in machine learning is collecting and preparing the data and understanding the interaction between data and model. So we’re automating one part, but the goal is to enable the user to iterate more quickly on other aspects. I want the human in the loop, but I don’t want the user to waste their time tuning parameter. I want them to interpret the results.</a:t>
            </a:r>
          </a:p>
          <a:p>
            <a:r>
              <a:rPr lang="en-US" sz="2000" b="0" strike="noStrike" spc="-1">
                <a:latin typeface="Arial"/>
              </a:rPr>
              <a:t>So dabl tries to create an interactive loop in which the user can spend their time where it matters, looking at the data and looking at the model, not tuning it.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laceHolder 1"/>
          <p:cNvSpPr>
            <a:spLocks noGrp="1" noRot="1" noChangeAspect="1"/>
          </p:cNvSpPr>
          <p:nvPr>
            <p:ph type="sldImg"/>
          </p:nvPr>
        </p:nvSpPr>
        <p:spPr>
          <a:xfrm>
            <a:off x="1371600" y="763588"/>
            <a:ext cx="5029200" cy="3771900"/>
          </a:xfrm>
          <a:prstGeom prst="rect">
            <a:avLst/>
          </a:prstGeom>
        </p:spPr>
      </p:sp>
      <p:sp>
        <p:nvSpPr>
          <p:cNvPr id="167" name="PlaceHolder 2"/>
          <p:cNvSpPr>
            <a:spLocks noGrp="1"/>
          </p:cNvSpPr>
          <p:nvPr>
            <p:ph type="body"/>
          </p:nvPr>
        </p:nvSpPr>
        <p:spPr>
          <a:xfrm>
            <a:off x="777240" y="4777560"/>
            <a:ext cx="6217560" cy="4525920"/>
          </a:xfrm>
          <a:prstGeom prst="rect">
            <a:avLst/>
          </a:prstGeom>
        </p:spPr>
        <p:txBody>
          <a:bodyPr lIns="0" tIns="0" rIns="0" bIns="0"/>
          <a:lstStyle/>
          <a:p>
            <a:r>
              <a:rPr lang="en-US" sz="1800" b="0" strike="noStrike" spc="-1">
                <a:latin typeface="Arial"/>
              </a:rPr>
              <a:t>I think that’s enough bragging, so I want to talk a little bit more about what my team is currently working on.</a:t>
            </a:r>
          </a:p>
          <a:p>
            <a:endParaRPr lang="en-US" sz="1800" b="0" strike="noStrike" spc="-1">
              <a:latin typeface="Arial"/>
            </a:endParaRPr>
          </a:p>
          <a:p>
            <a:r>
              <a:rPr lang="en-US" sz="1800" b="0" strike="noStrike" spc="-1">
                <a:latin typeface="Arial"/>
              </a:rPr>
              <a:t>A lot of the work we do is quite technical and I don’t want to go into the details too much. Much of it is maintenance, bug fixes and usability improvements, which are crucial, but don’t make for a great presentation. Instead I want to talk about some more visible highlights.</a:t>
            </a:r>
          </a:p>
        </p:txBody>
      </p:sp>
    </p:spTree>
    <p:extLst>
      <p:ext uri="{BB962C8B-B14F-4D97-AF65-F5344CB8AC3E}">
        <p14:creationId xmlns:p14="http://schemas.microsoft.com/office/powerpoint/2010/main" val="11339969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7">
            <a:extLst>
              <a:ext uri="{FF2B5EF4-FFF2-40B4-BE49-F238E27FC236}">
                <a16:creationId xmlns:a16="http://schemas.microsoft.com/office/drawing/2014/main" id="{00C57CA3-9FD7-4710-95C3-CC9F5517A793}"/>
              </a:ext>
            </a:extLst>
          </p:cNvPr>
          <p:cNvSpPr txBox="1">
            <a:spLocks noGrp="1"/>
          </p:cNvSpPr>
          <p:nvPr>
            <p:ph type="sldNum" sz="quarter" idx="5"/>
          </p:nvPr>
        </p:nvSpPr>
        <p:spPr>
          <a:ln/>
        </p:spPr>
        <p:txBody>
          <a:bodyPr lIns="0" tIns="0" rIns="0" bIns="0" anchor="b" anchorCtr="0">
            <a:noAutofit/>
          </a:bodyPr>
          <a:lstStyle/>
          <a:p>
            <a:pPr lvl="0"/>
            <a:fld id="{142B5E23-DC2E-47D0-B961-980FD50BD26C}" type="slidenum">
              <a:t>26</a:t>
            </a:fld>
            <a:fld id="{C08030AE-5D73-4747-9FCF-39BC5CE8761A}" type="slidenum">
              <a:t>26</a:t>
            </a:fld>
            <a:endParaRPr lang="en-US"/>
          </a:p>
        </p:txBody>
      </p:sp>
      <p:sp>
        <p:nvSpPr>
          <p:cNvPr id="2" name="Slide Image Placeholder 1">
            <a:extLst>
              <a:ext uri="{FF2B5EF4-FFF2-40B4-BE49-F238E27FC236}">
                <a16:creationId xmlns:a16="http://schemas.microsoft.com/office/drawing/2014/main" id="{35322BF6-6264-43EF-9CA6-07067787B19D}"/>
              </a:ext>
            </a:extLst>
          </p:cNvPr>
          <p:cNvSpPr>
            <a:spLocks noGrp="1" noRot="1" noChangeAspect="1" noResize="1"/>
          </p:cNvSpPr>
          <p:nvPr>
            <p:ph type="sldImg"/>
          </p:nvPr>
        </p:nvSpPr>
        <p:spPr>
          <a:xfrm>
            <a:off x="1371600" y="763588"/>
            <a:ext cx="5029200" cy="3771900"/>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366F8551-BC81-446F-B491-0068CDA2C76C}"/>
              </a:ext>
            </a:extLst>
          </p:cNvPr>
          <p:cNvSpPr txBox="1">
            <a:spLocks noGrp="1"/>
          </p:cNvSpPr>
          <p:nvPr>
            <p:ph type="body" sz="quarter"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PlaceHolder 1"/>
          <p:cNvSpPr>
            <a:spLocks noGrp="1" noRot="1" noChangeAspect="1"/>
          </p:cNvSpPr>
          <p:nvPr>
            <p:ph type="sldImg"/>
          </p:nvPr>
        </p:nvSpPr>
        <p:spPr>
          <a:xfrm>
            <a:off x="1371600" y="763588"/>
            <a:ext cx="5029200" cy="3771900"/>
          </a:xfrm>
          <a:prstGeom prst="rect">
            <a:avLst/>
          </a:prstGeom>
        </p:spPr>
      </p:sp>
      <p:sp>
        <p:nvSpPr>
          <p:cNvPr id="137" name="PlaceHolder 2"/>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Very briefly some background on myself. I did my PhD in Machine learning at the University of Bonn in Germany. Then I worked for the Amazon Machine Learning Research lab in Germany in Berlin. During my PhD I had started contributing to open source, and I couldn’t really do that well while at Amazon.</a:t>
            </a:r>
          </a:p>
          <a:p>
            <a:r>
              <a:rPr lang="en-US" sz="2000" b="0" strike="noStrike" spc="-1">
                <a:latin typeface="Arial"/>
              </a:rPr>
              <a:t>I was then lucky to get a position at NYU as a Research Engineer as part of the moore-sloan data science environment, where I continued my open source work and also co-authored this book about machine learning with python.</a:t>
            </a:r>
          </a:p>
          <a:p>
            <a:r>
              <a:rPr lang="en-US" sz="2000" b="0" strike="noStrike" spc="-1">
                <a:latin typeface="Arial"/>
              </a:rPr>
              <a:t>After two years at NYU I moved to the DSI, first as lecturer and now as Associate Research Scientist.</a:t>
            </a:r>
          </a:p>
          <a:p>
            <a:endParaRPr lang="en-US" sz="2000" b="0" strike="noStrike" spc="-1">
              <a:latin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PlaceHolder 1"/>
          <p:cNvSpPr>
            <a:spLocks noGrp="1" noRot="1" noChangeAspect="1"/>
          </p:cNvSpPr>
          <p:nvPr>
            <p:ph type="sldImg"/>
          </p:nvPr>
        </p:nvSpPr>
        <p:spPr>
          <a:xfrm>
            <a:off x="1371600" y="764280"/>
            <a:ext cx="5028480" cy="3771360"/>
          </a:xfrm>
          <a:prstGeom prst="rect">
            <a:avLst/>
          </a:prstGeom>
        </p:spPr>
      </p:sp>
      <p:sp>
        <p:nvSpPr>
          <p:cNvPr id="179" name="PlaceHolder 2"/>
          <p:cNvSpPr>
            <a:spLocks noGrp="1"/>
          </p:cNvSpPr>
          <p:nvPr>
            <p:ph type="body"/>
          </p:nvPr>
        </p:nvSpPr>
        <p:spPr>
          <a:xfrm>
            <a:off x="777240" y="4777560"/>
            <a:ext cx="6217560" cy="4525920"/>
          </a:xfrm>
          <a:prstGeom prst="rect">
            <a:avLst/>
          </a:prstGeom>
        </p:spPr>
        <p:txBody>
          <a:bodyPr lIns="0" tIns="0" rIns="0" bIns="0"/>
          <a:lstStyle/>
          <a:p>
            <a:endParaRPr lang="en-US" sz="2000" b="0" strike="noStrike" spc="-1">
              <a:latin typeface="Arial"/>
            </a:endParaRPr>
          </a:p>
          <a:p>
            <a:endParaRPr lang="en-US" sz="2000" b="0" strike="noStrike" spc="-1">
              <a:latin typeface="Arial"/>
            </a:endParaRPr>
          </a:p>
          <a:p>
            <a:r>
              <a:rPr lang="en-US" sz="2000" b="0" strike="noStrike" spc="-1">
                <a:latin typeface="Arial"/>
              </a:rPr>
              <a:t>Thank you for your attention and I’m happy to take any questions!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noRot="1" noChangeAspect="1"/>
          </p:cNvSpPr>
          <p:nvPr>
            <p:ph type="sldImg"/>
          </p:nvPr>
        </p:nvSpPr>
        <p:spPr>
          <a:xfrm>
            <a:off x="1371600" y="764280"/>
            <a:ext cx="5028480" cy="3771360"/>
          </a:xfrm>
          <a:prstGeom prst="rect">
            <a:avLst/>
          </a:prstGeom>
        </p:spPr>
      </p:sp>
      <p:sp>
        <p:nvSpPr>
          <p:cNvPr id="153" name="PlaceHolder 2"/>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Scikit-learn, as I said, is part of the scientific python ecosystem. It’s the main tool to do machine learning within this ecosystem, and arguably the most popular tool to do machine learning overall.</a:t>
            </a:r>
          </a:p>
          <a:p>
            <a:endParaRPr lang="en-US" sz="2000" b="0" strike="noStrike" spc="-1">
              <a:latin typeface="Arial"/>
            </a:endParaRPr>
          </a:p>
          <a:p>
            <a:r>
              <a:rPr lang="en-US" sz="2000" b="0" strike="noStrike" spc="-1">
                <a:latin typeface="Arial"/>
              </a:rPr>
              <a:t>Scikit-learn is a tool focused on supervised learning, but also includes unsupervised learning, preprocessing, model selection, model evaluation and other tools around the machine learning process.</a:t>
            </a:r>
          </a:p>
          <a:p>
            <a:endParaRPr lang="en-US" sz="2000" b="0" strike="noStrike" spc="-1">
              <a:latin typeface="Arial"/>
            </a:endParaRPr>
          </a:p>
          <a:p>
            <a:endParaRPr lang="en-US" sz="2000" b="0" strike="noStrike" spc="-1">
              <a:latin typeface="Arial"/>
            </a:endParaRPr>
          </a:p>
          <a:p>
            <a:endParaRPr lang="en-US" sz="2000" b="0" strike="noStrike" spc="-1">
              <a:latin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PlaceHolder 1"/>
          <p:cNvSpPr>
            <a:spLocks noGrp="1" noRot="1" noChangeAspect="1"/>
          </p:cNvSpPr>
          <p:nvPr>
            <p:ph type="sldImg"/>
          </p:nvPr>
        </p:nvSpPr>
        <p:spPr>
          <a:xfrm>
            <a:off x="1371600" y="763588"/>
            <a:ext cx="5029200" cy="3771900"/>
          </a:xfrm>
          <a:prstGeom prst="rect">
            <a:avLst/>
          </a:prstGeom>
        </p:spPr>
      </p:sp>
      <p:sp>
        <p:nvSpPr>
          <p:cNvPr id="155" name="PlaceHolder 2"/>
          <p:cNvSpPr>
            <a:spLocks noGrp="1"/>
          </p:cNvSpPr>
          <p:nvPr>
            <p:ph type="body"/>
          </p:nvPr>
        </p:nvSpPr>
        <p:spPr>
          <a:xfrm>
            <a:off x="777240" y="4777560"/>
            <a:ext cx="6217560" cy="4525920"/>
          </a:xfrm>
          <a:prstGeom prst="rect">
            <a:avLst/>
          </a:prstGeom>
        </p:spPr>
        <p:txBody>
          <a:bodyPr lIns="0" tIns="0" rIns="0" bIns="0"/>
          <a:lstStyle/>
          <a:p>
            <a:endParaRPr lang="en-US" sz="2000" b="0" strike="noStrike" spc="-1">
              <a:latin typeface="Arial"/>
            </a:endParaRPr>
          </a:p>
          <a:p>
            <a:r>
              <a:rPr lang="en-US" sz="1800" b="0" strike="noStrike" spc="-1">
                <a:latin typeface="Arial"/>
              </a:rPr>
              <a:t>The project was started around 2010 by a team working on Neuroscience at INRIA in Paris, and that team is still very involved. For example Alex Gramfort, Olivier Grisel, Bertrand Thiron and Gael Varoquaux are among the original authors.</a:t>
            </a:r>
          </a:p>
          <a:p>
            <a:endParaRPr lang="en-US" sz="1800" b="0" strike="noStrike" spc="-1">
              <a:latin typeface="Arial"/>
            </a:endParaRPr>
          </a:p>
          <a:p>
            <a:r>
              <a:rPr lang="en-US" sz="1800" b="0" strike="noStrike" spc="-1">
                <a:latin typeface="Arial"/>
              </a:rPr>
              <a:t>There is currently 19 core developers, with a long list of past contributors. In total the project has had contributions from over 1,300 developers, including researchers from at least 34 US universities.</a:t>
            </a:r>
          </a:p>
          <a:p>
            <a:endParaRPr lang="en-US" sz="1800" b="0" strike="noStrike" spc="-1">
              <a:latin typeface="Arial"/>
            </a:endParaRPr>
          </a:p>
          <a:p>
            <a:r>
              <a:rPr lang="en-US" sz="1800" b="0" strike="noStrike" spc="-1">
                <a:latin typeface="Arial"/>
              </a:rPr>
              <a:t>I have been contributing to the project for about 8 years.</a:t>
            </a:r>
          </a:p>
          <a:p>
            <a:r>
              <a:rPr lang="en-US" sz="1800" b="0" strike="noStrike" spc="-1">
                <a:latin typeface="Arial"/>
              </a:rPr>
              <a:t>Both I and INRIA have people working on the project on the clock, but a lot of the contributions are done by people in their free time.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PlaceHolder 1"/>
          <p:cNvSpPr>
            <a:spLocks noGrp="1" noRot="1" noChangeAspect="1"/>
          </p:cNvSpPr>
          <p:nvPr>
            <p:ph type="sldImg"/>
          </p:nvPr>
        </p:nvSpPr>
        <p:spPr>
          <a:xfrm>
            <a:off x="1371600" y="764280"/>
            <a:ext cx="5028480" cy="3771360"/>
          </a:xfrm>
          <a:prstGeom prst="rect">
            <a:avLst/>
          </a:prstGeom>
        </p:spPr>
      </p:sp>
      <p:sp>
        <p:nvSpPr>
          <p:cNvPr id="159" name="PlaceHolder 2"/>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The mission of scikit-learn is to commoditize and democratize machine learning.</a:t>
            </a:r>
          </a:p>
          <a:p>
            <a:r>
              <a:rPr lang="en-US" sz="2000" b="0" strike="noStrike" spc="-1">
                <a:latin typeface="Arial"/>
              </a:rPr>
              <a:t>We want to enable everybody to use machine learning and data science. We want to make it easy, and we want to make it easy to do it right.</a:t>
            </a:r>
          </a:p>
          <a:p>
            <a:endParaRPr lang="en-US" sz="2000" b="0" strike="noStrike" spc="-1">
              <a:latin typeface="Arial"/>
            </a:endParaRPr>
          </a:p>
          <a:p>
            <a:r>
              <a:rPr lang="en-US" sz="2000" b="0" strike="noStrike" spc="-1">
                <a:latin typeface="Arial"/>
              </a:rPr>
              <a:t>We are not at the cutting edge of machine learning research, we are building tools that actually work, and work robustly, and are well documented and easy to use.</a:t>
            </a:r>
          </a:p>
          <a:p>
            <a:endParaRPr lang="en-US" sz="2000" b="0" strike="noStrike" spc="-1">
              <a:latin typeface="Arial"/>
            </a:endParaRPr>
          </a:p>
          <a:p>
            <a:r>
              <a:rPr lang="en-US" sz="2000" b="0" strike="noStrike" spc="-1">
                <a:latin typeface="Arial"/>
              </a:rPr>
              <a:t>And I would say we’ve been quite successful.</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F7B886C-AA8D-461D-9DB8-6FE1EEAC2418}"/>
              </a:ext>
            </a:extLst>
          </p:cNvPr>
          <p:cNvSpPr txBox="1">
            <a:spLocks noGrp="1"/>
          </p:cNvSpPr>
          <p:nvPr>
            <p:ph type="sldNum" sz="quarter" idx="5"/>
          </p:nvPr>
        </p:nvSpPr>
        <p:spPr>
          <a:ln/>
        </p:spPr>
        <p:txBody>
          <a:bodyPr lIns="0" tIns="0" rIns="0" bIns="0" anchor="b" anchorCtr="0">
            <a:noAutofit/>
          </a:bodyPr>
          <a:lstStyle/>
          <a:p>
            <a:pPr lvl="0"/>
            <a:fld id="{258C6B99-FE4F-4CEF-A52A-F4109746BAA1}" type="slidenum">
              <a:t>6</a:t>
            </a:fld>
            <a:endParaRPr lang="en-US"/>
          </a:p>
        </p:txBody>
      </p:sp>
      <p:sp>
        <p:nvSpPr>
          <p:cNvPr id="2" name="Slide Image Placeholder 1">
            <a:extLst>
              <a:ext uri="{FF2B5EF4-FFF2-40B4-BE49-F238E27FC236}">
                <a16:creationId xmlns:a16="http://schemas.microsoft.com/office/drawing/2014/main" id="{B061F6B8-BEDB-4C70-86A1-858C587184F6}"/>
              </a:ext>
            </a:extLst>
          </p:cNvPr>
          <p:cNvSpPr>
            <a:spLocks noGrp="1" noRot="1" noChangeAspect="1" noResize="1"/>
          </p:cNvSpPr>
          <p:nvPr>
            <p:ph type="sldImg"/>
          </p:nvPr>
        </p:nvSpPr>
        <p:spPr>
          <a:xfrm>
            <a:off x="1371600" y="763588"/>
            <a:ext cx="5029200" cy="3771900"/>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77417BE7-AF18-493F-8651-0757C4CB68AE}"/>
              </a:ext>
            </a:extLst>
          </p:cNvPr>
          <p:cNvSpPr txBox="1">
            <a:spLocks noGrp="1"/>
          </p:cNvSpPr>
          <p:nvPr>
            <p:ph type="body" sz="quarter"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59E485A-7959-4A89-A6D0-379D0B013593}"/>
              </a:ext>
            </a:extLst>
          </p:cNvPr>
          <p:cNvSpPr txBox="1">
            <a:spLocks noGrp="1"/>
          </p:cNvSpPr>
          <p:nvPr>
            <p:ph type="sldNum" sz="quarter" idx="5"/>
          </p:nvPr>
        </p:nvSpPr>
        <p:spPr>
          <a:ln/>
        </p:spPr>
        <p:txBody>
          <a:bodyPr lIns="0" tIns="0" rIns="0" bIns="0" anchor="b" anchorCtr="0">
            <a:noAutofit/>
          </a:bodyPr>
          <a:lstStyle/>
          <a:p>
            <a:pPr lvl="0"/>
            <a:fld id="{52B919DC-72F9-4A0C-86DE-7D07D775AE3B}" type="slidenum">
              <a:t>7</a:t>
            </a:fld>
            <a:endParaRPr lang="en-US"/>
          </a:p>
        </p:txBody>
      </p:sp>
      <p:sp>
        <p:nvSpPr>
          <p:cNvPr id="2" name="Slide Image Placeholder 1">
            <a:extLst>
              <a:ext uri="{FF2B5EF4-FFF2-40B4-BE49-F238E27FC236}">
                <a16:creationId xmlns:a16="http://schemas.microsoft.com/office/drawing/2014/main" id="{DEE1AEEF-ADC9-48A7-9466-E7488BCE4189}"/>
              </a:ext>
            </a:extLst>
          </p:cNvPr>
          <p:cNvSpPr>
            <a:spLocks noGrp="1" noRot="1" noChangeAspect="1" noResize="1"/>
          </p:cNvSpPr>
          <p:nvPr>
            <p:ph type="sldImg"/>
          </p:nvPr>
        </p:nvSpPr>
        <p:spPr>
          <a:xfrm>
            <a:off x="1371600" y="763588"/>
            <a:ext cx="5029200" cy="3771900"/>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3DFC3CC7-785C-4BFD-AFBB-78933311D1BE}"/>
              </a:ext>
            </a:extLst>
          </p:cNvPr>
          <p:cNvSpPr txBox="1">
            <a:spLocks noGrp="1"/>
          </p:cNvSpPr>
          <p:nvPr>
            <p:ph type="body" sz="quarter" idx="1"/>
          </p:nvPr>
        </p:nvSpPr>
        <p:spPr/>
        <p:txBody>
          <a:bodyPr>
            <a:spAutoFit/>
          </a:bodyPr>
          <a:lstStyle/>
          <a:p>
            <a:pPr lvl="0"/>
            <a:r>
              <a:rPr lang="en-US"/>
              <a:t>There is this nice quote here by alan kay, which says “simple things should be simple, complex things should be possible”. Whenever I think about a new feature or a new api, I keep that in mind. When in doubt, in scikit-learn we err on the side of keeping simple things simple, sometimes sacrificing some of the power of more complex designs. But I’ll talk about that more later.</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1B659B4-8869-4F30-B9F1-D4A38FDD9202}"/>
              </a:ext>
            </a:extLst>
          </p:cNvPr>
          <p:cNvSpPr txBox="1">
            <a:spLocks noGrp="1"/>
          </p:cNvSpPr>
          <p:nvPr>
            <p:ph type="sldNum" sz="quarter" idx="5"/>
          </p:nvPr>
        </p:nvSpPr>
        <p:spPr>
          <a:ln/>
        </p:spPr>
        <p:txBody>
          <a:bodyPr lIns="0" tIns="0" rIns="0" bIns="0" anchor="b" anchorCtr="0">
            <a:noAutofit/>
          </a:bodyPr>
          <a:lstStyle/>
          <a:p>
            <a:pPr lvl="0"/>
            <a:fld id="{FB1ABE82-96B2-467E-92D6-3854743FFAFB}" type="slidenum">
              <a:t>8</a:t>
            </a:fld>
            <a:endParaRPr lang="en-US"/>
          </a:p>
        </p:txBody>
      </p:sp>
      <p:sp>
        <p:nvSpPr>
          <p:cNvPr id="2" name="Slide Image Placeholder 1">
            <a:extLst>
              <a:ext uri="{FF2B5EF4-FFF2-40B4-BE49-F238E27FC236}">
                <a16:creationId xmlns:a16="http://schemas.microsoft.com/office/drawing/2014/main" id="{2AB6A969-3CA6-410A-B4CD-1D8DBE49A273}"/>
              </a:ext>
            </a:extLst>
          </p:cNvPr>
          <p:cNvSpPr>
            <a:spLocks noGrp="1" noRot="1" noChangeAspect="1" noResize="1"/>
          </p:cNvSpPr>
          <p:nvPr>
            <p:ph type="sldImg"/>
          </p:nvPr>
        </p:nvSpPr>
        <p:spPr>
          <a:xfrm>
            <a:off x="1371600" y="763588"/>
            <a:ext cx="5029200" cy="3771900"/>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D3A1F624-1075-4130-95F6-BCA4AA8AC4BC}"/>
              </a:ext>
            </a:extLst>
          </p:cNvPr>
          <p:cNvSpPr txBox="1">
            <a:spLocks noGrp="1"/>
          </p:cNvSpPr>
          <p:nvPr>
            <p:ph type="body" sz="quarter" idx="1"/>
          </p:nvPr>
        </p:nvSpPr>
        <p:spPr>
          <a:xfrm>
            <a:off x="777239" y="4777560"/>
            <a:ext cx="6217560" cy="5100120"/>
          </a:xfrm>
        </p:spPr>
        <p:txBody>
          <a:bodyPr/>
          <a:lstStyle/>
          <a:p>
            <a:pPr lvl="0"/>
            <a:r>
              <a:rPr lang="en-US"/>
              <a:t>Maintainable code is easy to read and understand for someone new to the code base. You should keep in mind this classic quote from the classic wizzard book.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8CD4B85F-792F-46CA-9082-A14E8997D204}"/>
              </a:ext>
            </a:extLst>
          </p:cNvPr>
          <p:cNvSpPr txBox="1">
            <a:spLocks noGrp="1"/>
          </p:cNvSpPr>
          <p:nvPr>
            <p:ph type="sldNum" sz="quarter" idx="5"/>
          </p:nvPr>
        </p:nvSpPr>
        <p:spPr>
          <a:ln/>
        </p:spPr>
        <p:txBody>
          <a:bodyPr lIns="0" tIns="0" rIns="0" bIns="0" anchor="b" anchorCtr="0">
            <a:noAutofit/>
          </a:bodyPr>
          <a:lstStyle/>
          <a:p>
            <a:pPr lvl="0"/>
            <a:fld id="{B57B2FB6-4E77-4DE6-8E73-13296F9C9C90}" type="slidenum">
              <a:t>9</a:t>
            </a:fld>
            <a:endParaRPr lang="en-US"/>
          </a:p>
        </p:txBody>
      </p:sp>
      <p:sp>
        <p:nvSpPr>
          <p:cNvPr id="2" name="Slide Image Placeholder 1">
            <a:extLst>
              <a:ext uri="{FF2B5EF4-FFF2-40B4-BE49-F238E27FC236}">
                <a16:creationId xmlns:a16="http://schemas.microsoft.com/office/drawing/2014/main" id="{F87D9FED-269E-47E1-87B9-F8A2E493AB95}"/>
              </a:ext>
            </a:extLst>
          </p:cNvPr>
          <p:cNvSpPr>
            <a:spLocks noGrp="1" noRot="1" noChangeAspect="1" noResize="1"/>
          </p:cNvSpPr>
          <p:nvPr>
            <p:ph type="sldImg"/>
          </p:nvPr>
        </p:nvSpPr>
        <p:spPr>
          <a:xfrm>
            <a:off x="1371600" y="763588"/>
            <a:ext cx="5029200" cy="3771900"/>
          </a:xfrm>
          <a:solidFill>
            <a:srgbClr val="729FCF"/>
          </a:solidFill>
          <a:ln w="25400">
            <a:solidFill>
              <a:srgbClr val="3465A4"/>
            </a:solidFill>
            <a:prstDash val="solid"/>
          </a:ln>
        </p:spPr>
      </p:sp>
      <p:sp>
        <p:nvSpPr>
          <p:cNvPr id="3" name="Notes Placeholder 2">
            <a:extLst>
              <a:ext uri="{FF2B5EF4-FFF2-40B4-BE49-F238E27FC236}">
                <a16:creationId xmlns:a16="http://schemas.microsoft.com/office/drawing/2014/main" id="{F2E58590-A620-4E4E-8845-CCB1BD914450}"/>
              </a:ext>
            </a:extLst>
          </p:cNvPr>
          <p:cNvSpPr txBox="1">
            <a:spLocks noGrp="1"/>
          </p:cNvSpPr>
          <p:nvPr>
            <p:ph type="body" sz="quarter" idx="1"/>
          </p:nvPr>
        </p:nvSpPr>
        <p:spPr/>
        <p:txBody>
          <a:bodyPr>
            <a:spAutoFit/>
          </a:bodyPr>
          <a:lstStyle/>
          <a:p>
            <a:pPr lvl="0"/>
            <a:r>
              <a:rPr lang="en-US"/>
              <a:t>One of the easiest way to keep a project maintainable is to avoid code. I really don’t like code, and I like to delete as much of it as I can. Some people really love writing long and complex code. But some day some poor soul has to read that and understand it. Every time you add a new feature, you add more complexity, and more moving parts to a project. Stop writing so much code, and start deleting more code. For every feature you add, ask yourself: is this worth the added burden for my future self, maintaining this code to the end of time?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
        <p:nvSpPr>
          <p:cNvPr id="28" name="PlaceHolder 2"/>
          <p:cNvSpPr>
            <a:spLocks noGrp="1"/>
          </p:cNvSpPr>
          <p:nvPr>
            <p:ph type="body"/>
          </p:nvPr>
        </p:nvSpPr>
        <p:spPr>
          <a:xfrm>
            <a:off x="504000" y="1769040"/>
            <a:ext cx="9071640" cy="209124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504000" y="4059360"/>
            <a:ext cx="9071640" cy="20912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
        <p:nvSpPr>
          <p:cNvPr id="31" name="PlaceHolder 2"/>
          <p:cNvSpPr>
            <a:spLocks noGrp="1"/>
          </p:cNvSpPr>
          <p:nvPr>
            <p:ph type="body"/>
          </p:nvPr>
        </p:nvSpPr>
        <p:spPr>
          <a:xfrm>
            <a:off x="504000" y="1769040"/>
            <a:ext cx="4426920" cy="2091240"/>
          </a:xfrm>
          <a:prstGeom prst="rect">
            <a:avLst/>
          </a:prstGeom>
        </p:spPr>
        <p:txBody>
          <a:bodyPr lIns="0" tIns="0" rIns="0" bIns="0">
            <a:normAutofit/>
          </a:bodyPr>
          <a:lstStyle/>
          <a:p>
            <a:endParaRPr lang="en-US" sz="3200" b="0" strike="noStrike" spc="-1">
              <a:latin typeface="Arial"/>
            </a:endParaRPr>
          </a:p>
        </p:txBody>
      </p:sp>
      <p:sp>
        <p:nvSpPr>
          <p:cNvPr id="32" name="PlaceHolder 3"/>
          <p:cNvSpPr>
            <a:spLocks noGrp="1"/>
          </p:cNvSpPr>
          <p:nvPr>
            <p:ph type="body"/>
          </p:nvPr>
        </p:nvSpPr>
        <p:spPr>
          <a:xfrm>
            <a:off x="5152680" y="1769040"/>
            <a:ext cx="4426920" cy="2091240"/>
          </a:xfrm>
          <a:prstGeom prst="rect">
            <a:avLst/>
          </a:prstGeom>
        </p:spPr>
        <p:txBody>
          <a:bodyPr lIns="0" tIns="0" rIns="0" bIns="0">
            <a:normAutofit/>
          </a:bodyPr>
          <a:lstStyle/>
          <a:p>
            <a:endParaRPr lang="en-US" sz="3200" b="0" strike="noStrike" spc="-1">
              <a:latin typeface="Arial"/>
            </a:endParaRPr>
          </a:p>
        </p:txBody>
      </p:sp>
      <p:sp>
        <p:nvSpPr>
          <p:cNvPr id="33" name="PlaceHolder 4"/>
          <p:cNvSpPr>
            <a:spLocks noGrp="1"/>
          </p:cNvSpPr>
          <p:nvPr>
            <p:ph type="body"/>
          </p:nvPr>
        </p:nvSpPr>
        <p:spPr>
          <a:xfrm>
            <a:off x="504000" y="4059360"/>
            <a:ext cx="4426920" cy="2091240"/>
          </a:xfrm>
          <a:prstGeom prst="rect">
            <a:avLst/>
          </a:prstGeom>
        </p:spPr>
        <p:txBody>
          <a:bodyPr lIns="0" tIns="0" rIns="0" bIns="0">
            <a:normAutofit/>
          </a:bodyPr>
          <a:lstStyle/>
          <a:p>
            <a:endParaRPr lang="en-US" sz="3200" b="0" strike="noStrike" spc="-1">
              <a:latin typeface="Arial"/>
            </a:endParaRPr>
          </a:p>
        </p:txBody>
      </p:sp>
      <p:sp>
        <p:nvSpPr>
          <p:cNvPr id="34" name="PlaceHolder 5"/>
          <p:cNvSpPr>
            <a:spLocks noGrp="1"/>
          </p:cNvSpPr>
          <p:nvPr>
            <p:ph type="body"/>
          </p:nvPr>
        </p:nvSpPr>
        <p:spPr>
          <a:xfrm>
            <a:off x="5152680" y="4059360"/>
            <a:ext cx="4426920" cy="20912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
        <p:nvSpPr>
          <p:cNvPr id="36" name="PlaceHolder 2"/>
          <p:cNvSpPr>
            <a:spLocks noGrp="1"/>
          </p:cNvSpPr>
          <p:nvPr>
            <p:ph type="body"/>
          </p:nvPr>
        </p:nvSpPr>
        <p:spPr>
          <a:xfrm>
            <a:off x="504000" y="1769040"/>
            <a:ext cx="2920680" cy="2091240"/>
          </a:xfrm>
          <a:prstGeom prst="rect">
            <a:avLst/>
          </a:prstGeom>
        </p:spPr>
        <p:txBody>
          <a:bodyPr lIns="0" tIns="0" rIns="0" bIns="0">
            <a:normAutofit/>
          </a:bodyPr>
          <a:lstStyle/>
          <a:p>
            <a:endParaRPr lang="en-US" sz="3200" b="0" strike="noStrike" spc="-1">
              <a:latin typeface="Arial"/>
            </a:endParaRPr>
          </a:p>
        </p:txBody>
      </p:sp>
      <p:sp>
        <p:nvSpPr>
          <p:cNvPr id="37" name="PlaceHolder 3"/>
          <p:cNvSpPr>
            <a:spLocks noGrp="1"/>
          </p:cNvSpPr>
          <p:nvPr>
            <p:ph type="body"/>
          </p:nvPr>
        </p:nvSpPr>
        <p:spPr>
          <a:xfrm>
            <a:off x="3571200" y="1769040"/>
            <a:ext cx="2920680" cy="2091240"/>
          </a:xfrm>
          <a:prstGeom prst="rect">
            <a:avLst/>
          </a:prstGeom>
        </p:spPr>
        <p:txBody>
          <a:bodyPr lIns="0" tIns="0" rIns="0" bIns="0">
            <a:normAutofit/>
          </a:bodyPr>
          <a:lstStyle/>
          <a:p>
            <a:endParaRPr lang="en-US" sz="3200" b="0" strike="noStrike" spc="-1">
              <a:latin typeface="Arial"/>
            </a:endParaRPr>
          </a:p>
        </p:txBody>
      </p:sp>
      <p:sp>
        <p:nvSpPr>
          <p:cNvPr id="38" name="PlaceHolder 4"/>
          <p:cNvSpPr>
            <a:spLocks noGrp="1"/>
          </p:cNvSpPr>
          <p:nvPr>
            <p:ph type="body"/>
          </p:nvPr>
        </p:nvSpPr>
        <p:spPr>
          <a:xfrm>
            <a:off x="6638040" y="1769040"/>
            <a:ext cx="2920680" cy="2091240"/>
          </a:xfrm>
          <a:prstGeom prst="rect">
            <a:avLst/>
          </a:prstGeom>
        </p:spPr>
        <p:txBody>
          <a:bodyPr lIns="0" tIns="0" rIns="0" bIns="0">
            <a:normAutofit/>
          </a:bodyPr>
          <a:lstStyle/>
          <a:p>
            <a:endParaRPr lang="en-US" sz="3200" b="0" strike="noStrike" spc="-1">
              <a:latin typeface="Arial"/>
            </a:endParaRPr>
          </a:p>
        </p:txBody>
      </p:sp>
      <p:sp>
        <p:nvSpPr>
          <p:cNvPr id="39" name="PlaceHolder 5"/>
          <p:cNvSpPr>
            <a:spLocks noGrp="1"/>
          </p:cNvSpPr>
          <p:nvPr>
            <p:ph type="body"/>
          </p:nvPr>
        </p:nvSpPr>
        <p:spPr>
          <a:xfrm>
            <a:off x="504000" y="4059360"/>
            <a:ext cx="2920680" cy="2091240"/>
          </a:xfrm>
          <a:prstGeom prst="rect">
            <a:avLst/>
          </a:prstGeom>
        </p:spPr>
        <p:txBody>
          <a:bodyPr lIns="0" tIns="0" rIns="0" bIns="0">
            <a:normAutofit/>
          </a:bodyPr>
          <a:lstStyle/>
          <a:p>
            <a:endParaRPr lang="en-US" sz="3200" b="0" strike="noStrike" spc="-1">
              <a:latin typeface="Arial"/>
            </a:endParaRPr>
          </a:p>
        </p:txBody>
      </p:sp>
      <p:sp>
        <p:nvSpPr>
          <p:cNvPr id="40" name="PlaceHolder 6"/>
          <p:cNvSpPr>
            <a:spLocks noGrp="1"/>
          </p:cNvSpPr>
          <p:nvPr>
            <p:ph type="body"/>
          </p:nvPr>
        </p:nvSpPr>
        <p:spPr>
          <a:xfrm>
            <a:off x="3571200" y="4059360"/>
            <a:ext cx="2920680" cy="2091240"/>
          </a:xfrm>
          <a:prstGeom prst="rect">
            <a:avLst/>
          </a:prstGeom>
        </p:spPr>
        <p:txBody>
          <a:bodyPr lIns="0" tIns="0" rIns="0" bIns="0">
            <a:normAutofit/>
          </a:bodyPr>
          <a:lstStyle/>
          <a:p>
            <a:endParaRPr lang="en-US" sz="3200" b="0" strike="noStrike" spc="-1">
              <a:latin typeface="Arial"/>
            </a:endParaRPr>
          </a:p>
        </p:txBody>
      </p:sp>
      <p:sp>
        <p:nvSpPr>
          <p:cNvPr id="41" name="PlaceHolder 7"/>
          <p:cNvSpPr>
            <a:spLocks noGrp="1"/>
          </p:cNvSpPr>
          <p:nvPr>
            <p:ph type="body"/>
          </p:nvPr>
        </p:nvSpPr>
        <p:spPr>
          <a:xfrm>
            <a:off x="6638040" y="4059360"/>
            <a:ext cx="2920680" cy="20912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
        <p:nvSpPr>
          <p:cNvPr id="7" name="PlaceHolder 2"/>
          <p:cNvSpPr>
            <a:spLocks noGrp="1"/>
          </p:cNvSpPr>
          <p:nvPr>
            <p:ph type="subTitle"/>
          </p:nvPr>
        </p:nvSpPr>
        <p:spPr>
          <a:xfrm>
            <a:off x="504000" y="1769040"/>
            <a:ext cx="9071640" cy="438444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
        <p:nvSpPr>
          <p:cNvPr id="9" name="PlaceHolder 2"/>
          <p:cNvSpPr>
            <a:spLocks noGrp="1"/>
          </p:cNvSpPr>
          <p:nvPr>
            <p:ph type="body"/>
          </p:nvPr>
        </p:nvSpPr>
        <p:spPr>
          <a:xfrm>
            <a:off x="504000" y="1769040"/>
            <a:ext cx="9071640" cy="43844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
        <p:nvSpPr>
          <p:cNvPr id="11" name="PlaceHolder 2"/>
          <p:cNvSpPr>
            <a:spLocks noGrp="1"/>
          </p:cNvSpPr>
          <p:nvPr>
            <p:ph type="body"/>
          </p:nvPr>
        </p:nvSpPr>
        <p:spPr>
          <a:xfrm>
            <a:off x="504000" y="1769040"/>
            <a:ext cx="4426920" cy="4384440"/>
          </a:xfrm>
          <a:prstGeom prst="rect">
            <a:avLst/>
          </a:prstGeom>
        </p:spPr>
        <p:txBody>
          <a:bodyPr lIns="0" tIns="0" rIns="0" bIns="0">
            <a:normAutofit/>
          </a:bodyPr>
          <a:lstStyle/>
          <a:p>
            <a:endParaRPr lang="en-US" sz="3200" b="0" strike="noStrike" spc="-1">
              <a:latin typeface="Arial"/>
            </a:endParaRPr>
          </a:p>
        </p:txBody>
      </p:sp>
      <p:sp>
        <p:nvSpPr>
          <p:cNvPr id="12" name="PlaceHolder 3"/>
          <p:cNvSpPr>
            <a:spLocks noGrp="1"/>
          </p:cNvSpPr>
          <p:nvPr>
            <p:ph type="body"/>
          </p:nvPr>
        </p:nvSpPr>
        <p:spPr>
          <a:xfrm>
            <a:off x="5152680" y="1769040"/>
            <a:ext cx="4426920" cy="43844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504000" y="301320"/>
            <a:ext cx="9071640" cy="585180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
        <p:nvSpPr>
          <p:cNvPr id="16" name="PlaceHolder 2"/>
          <p:cNvSpPr>
            <a:spLocks noGrp="1"/>
          </p:cNvSpPr>
          <p:nvPr>
            <p:ph type="body"/>
          </p:nvPr>
        </p:nvSpPr>
        <p:spPr>
          <a:xfrm>
            <a:off x="504000" y="1769040"/>
            <a:ext cx="4426920" cy="2091240"/>
          </a:xfrm>
          <a:prstGeom prst="rect">
            <a:avLst/>
          </a:prstGeom>
        </p:spPr>
        <p:txBody>
          <a:bodyPr lIns="0" tIns="0" rIns="0" bIns="0">
            <a:normAutofit/>
          </a:bodyPr>
          <a:lstStyle/>
          <a:p>
            <a:endParaRPr lang="en-US" sz="3200" b="0" strike="noStrike" spc="-1">
              <a:latin typeface="Arial"/>
            </a:endParaRPr>
          </a:p>
        </p:txBody>
      </p:sp>
      <p:sp>
        <p:nvSpPr>
          <p:cNvPr id="17" name="PlaceHolder 3"/>
          <p:cNvSpPr>
            <a:spLocks noGrp="1"/>
          </p:cNvSpPr>
          <p:nvPr>
            <p:ph type="body"/>
          </p:nvPr>
        </p:nvSpPr>
        <p:spPr>
          <a:xfrm>
            <a:off x="5152680" y="1769040"/>
            <a:ext cx="4426920" cy="4384440"/>
          </a:xfrm>
          <a:prstGeom prst="rect">
            <a:avLst/>
          </a:prstGeom>
        </p:spPr>
        <p:txBody>
          <a:bodyPr lIns="0" tIns="0" rIns="0" bIns="0">
            <a:normAutofit/>
          </a:bodyPr>
          <a:lstStyle/>
          <a:p>
            <a:endParaRPr lang="en-US" sz="3200" b="0" strike="noStrike" spc="-1">
              <a:latin typeface="Arial"/>
            </a:endParaRPr>
          </a:p>
        </p:txBody>
      </p:sp>
      <p:sp>
        <p:nvSpPr>
          <p:cNvPr id="18" name="PlaceHolder 4"/>
          <p:cNvSpPr>
            <a:spLocks noGrp="1"/>
          </p:cNvSpPr>
          <p:nvPr>
            <p:ph type="body"/>
          </p:nvPr>
        </p:nvSpPr>
        <p:spPr>
          <a:xfrm>
            <a:off x="504000" y="4059360"/>
            <a:ext cx="4426920" cy="20912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
        <p:nvSpPr>
          <p:cNvPr id="20" name="PlaceHolder 2"/>
          <p:cNvSpPr>
            <a:spLocks noGrp="1"/>
          </p:cNvSpPr>
          <p:nvPr>
            <p:ph type="body"/>
          </p:nvPr>
        </p:nvSpPr>
        <p:spPr>
          <a:xfrm>
            <a:off x="504000" y="1769040"/>
            <a:ext cx="4426920" cy="4384440"/>
          </a:xfrm>
          <a:prstGeom prst="rect">
            <a:avLst/>
          </a:prstGeom>
        </p:spPr>
        <p:txBody>
          <a:bodyPr lIns="0" tIns="0" rIns="0" bIns="0">
            <a:normAutofit/>
          </a:bodyPr>
          <a:lstStyle/>
          <a:p>
            <a:endParaRPr lang="en-US" sz="3200" b="0" strike="noStrike" spc="-1">
              <a:latin typeface="Arial"/>
            </a:endParaRPr>
          </a:p>
        </p:txBody>
      </p:sp>
      <p:sp>
        <p:nvSpPr>
          <p:cNvPr id="21" name="PlaceHolder 3"/>
          <p:cNvSpPr>
            <a:spLocks noGrp="1"/>
          </p:cNvSpPr>
          <p:nvPr>
            <p:ph type="body"/>
          </p:nvPr>
        </p:nvSpPr>
        <p:spPr>
          <a:xfrm>
            <a:off x="5152680" y="1769040"/>
            <a:ext cx="4426920" cy="2091240"/>
          </a:xfrm>
          <a:prstGeom prst="rect">
            <a:avLst/>
          </a:prstGeom>
        </p:spPr>
        <p:txBody>
          <a:bodyPr lIns="0" tIns="0" rIns="0" bIns="0">
            <a:normAutofit/>
          </a:bodyPr>
          <a:lstStyle/>
          <a:p>
            <a:endParaRPr lang="en-US" sz="3200" b="0" strike="noStrike" spc="-1">
              <a:latin typeface="Arial"/>
            </a:endParaRPr>
          </a:p>
        </p:txBody>
      </p:sp>
      <p:sp>
        <p:nvSpPr>
          <p:cNvPr id="22" name="PlaceHolder 4"/>
          <p:cNvSpPr>
            <a:spLocks noGrp="1"/>
          </p:cNvSpPr>
          <p:nvPr>
            <p:ph type="body"/>
          </p:nvPr>
        </p:nvSpPr>
        <p:spPr>
          <a:xfrm>
            <a:off x="5152680" y="4059360"/>
            <a:ext cx="4426920" cy="20912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301320"/>
            <a:ext cx="9071640" cy="1262160"/>
          </a:xfrm>
          <a:prstGeom prst="rect">
            <a:avLst/>
          </a:prstGeom>
        </p:spPr>
        <p:txBody>
          <a:bodyPr lIns="0" tIns="0" rIns="0" bIns="0" anchor="ctr"/>
          <a:lstStyle/>
          <a:p>
            <a:pPr algn="ctr"/>
            <a:endParaRPr lang="en-US" sz="4400" b="0" strike="noStrike" spc="-1">
              <a:latin typeface="Arial"/>
            </a:endParaRPr>
          </a:p>
        </p:txBody>
      </p:sp>
      <p:sp>
        <p:nvSpPr>
          <p:cNvPr id="24" name="PlaceHolder 2"/>
          <p:cNvSpPr>
            <a:spLocks noGrp="1"/>
          </p:cNvSpPr>
          <p:nvPr>
            <p:ph type="body"/>
          </p:nvPr>
        </p:nvSpPr>
        <p:spPr>
          <a:xfrm>
            <a:off x="504000" y="1769040"/>
            <a:ext cx="4426920" cy="2091240"/>
          </a:xfrm>
          <a:prstGeom prst="rect">
            <a:avLst/>
          </a:prstGeom>
        </p:spPr>
        <p:txBody>
          <a:bodyPr lIns="0" tIns="0" rIns="0" bIns="0">
            <a:normAutofit/>
          </a:bodyPr>
          <a:lstStyle/>
          <a:p>
            <a:endParaRPr lang="en-US" sz="3200" b="0" strike="noStrike" spc="-1">
              <a:latin typeface="Arial"/>
            </a:endParaRPr>
          </a:p>
        </p:txBody>
      </p:sp>
      <p:sp>
        <p:nvSpPr>
          <p:cNvPr id="25" name="PlaceHolder 3"/>
          <p:cNvSpPr>
            <a:spLocks noGrp="1"/>
          </p:cNvSpPr>
          <p:nvPr>
            <p:ph type="body"/>
          </p:nvPr>
        </p:nvSpPr>
        <p:spPr>
          <a:xfrm>
            <a:off x="5152680" y="1769040"/>
            <a:ext cx="4426920" cy="2091240"/>
          </a:xfrm>
          <a:prstGeom prst="rect">
            <a:avLst/>
          </a:prstGeom>
        </p:spPr>
        <p:txBody>
          <a:bodyPr lIns="0" tIns="0" rIns="0" bIns="0">
            <a:normAutofit/>
          </a:bodyPr>
          <a:lstStyle/>
          <a:p>
            <a:endParaRPr lang="en-US" sz="3200" b="0" strike="noStrike" spc="-1">
              <a:latin typeface="Arial"/>
            </a:endParaRPr>
          </a:p>
        </p:txBody>
      </p:sp>
      <p:sp>
        <p:nvSpPr>
          <p:cNvPr id="26" name="PlaceHolder 4"/>
          <p:cNvSpPr>
            <a:spLocks noGrp="1"/>
          </p:cNvSpPr>
          <p:nvPr>
            <p:ph type="body"/>
          </p:nvPr>
        </p:nvSpPr>
        <p:spPr>
          <a:xfrm>
            <a:off x="504000" y="4059360"/>
            <a:ext cx="9071640" cy="20912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301320"/>
            <a:ext cx="9071640" cy="1262160"/>
          </a:xfrm>
          <a:prstGeom prst="rect">
            <a:avLst/>
          </a:prstGeom>
        </p:spPr>
        <p:txBody>
          <a:bodyPr lIns="0" tIns="0" rIns="0" bIns="0" anchor="ctr"/>
          <a:lstStyle/>
          <a:p>
            <a:pPr algn="ctr"/>
            <a:r>
              <a:rPr lang="en-US" sz="4400" b="0" strike="noStrike" spc="-1">
                <a:latin typeface="Arial"/>
              </a:rPr>
              <a:t>Click to edit the title text format</a:t>
            </a:r>
          </a:p>
        </p:txBody>
      </p:sp>
      <p:sp>
        <p:nvSpPr>
          <p:cNvPr id="7" name="PlaceHolder 2"/>
          <p:cNvSpPr>
            <a:spLocks noGrp="1"/>
          </p:cNvSpPr>
          <p:nvPr>
            <p:ph type="body"/>
          </p:nvPr>
        </p:nvSpPr>
        <p:spPr>
          <a:xfrm>
            <a:off x="504000" y="1769040"/>
            <a:ext cx="9071640" cy="438444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
        <p:nvSpPr>
          <p:cNvPr id="2" name="PlaceHolder 3"/>
          <p:cNvSpPr>
            <a:spLocks noGrp="1"/>
          </p:cNvSpPr>
          <p:nvPr>
            <p:ph type="body"/>
          </p:nvPr>
        </p:nvSpPr>
        <p:spPr>
          <a:xfrm>
            <a:off x="504000" y="1769040"/>
            <a:ext cx="9071640" cy="438444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
        <p:nvSpPr>
          <p:cNvPr id="3" name="PlaceHolder 4"/>
          <p:cNvSpPr>
            <a:spLocks noGrp="1"/>
          </p:cNvSpPr>
          <p:nvPr>
            <p:ph type="dt"/>
          </p:nvPr>
        </p:nvSpPr>
        <p:spPr>
          <a:xfrm>
            <a:off x="504000" y="6887160"/>
            <a:ext cx="2348280" cy="521280"/>
          </a:xfrm>
          <a:prstGeom prst="rect">
            <a:avLst/>
          </a:prstGeom>
        </p:spPr>
        <p:txBody>
          <a:bodyPr lIns="0" tIns="0" rIns="0" bIns="0"/>
          <a:lstStyle/>
          <a:p>
            <a:r>
              <a:rPr lang="en-US" sz="1400" b="0" strike="noStrike" spc="-1">
                <a:latin typeface="Times New Roman"/>
              </a:rPr>
              <a:t>&lt;date/time&gt;&lt;date/time&gt;</a:t>
            </a:r>
          </a:p>
        </p:txBody>
      </p:sp>
      <p:sp>
        <p:nvSpPr>
          <p:cNvPr id="4" name="PlaceHolder 5"/>
          <p:cNvSpPr>
            <a:spLocks noGrp="1"/>
          </p:cNvSpPr>
          <p:nvPr>
            <p:ph type="ftr"/>
          </p:nvPr>
        </p:nvSpPr>
        <p:spPr>
          <a:xfrm>
            <a:off x="3447360" y="6887160"/>
            <a:ext cx="3195000" cy="521280"/>
          </a:xfrm>
          <a:prstGeom prst="rect">
            <a:avLst/>
          </a:prstGeom>
        </p:spPr>
        <p:txBody>
          <a:bodyPr lIns="0" tIns="0" rIns="0" bIns="0"/>
          <a:lstStyle/>
          <a:p>
            <a:pPr algn="ctr"/>
            <a:r>
              <a:rPr lang="en-US" sz="1400" b="0" strike="noStrike" spc="-1">
                <a:latin typeface="Times New Roman"/>
              </a:rPr>
              <a:t>&lt;footer&gt;&lt;footer&gt;</a:t>
            </a:r>
          </a:p>
        </p:txBody>
      </p:sp>
      <p:sp>
        <p:nvSpPr>
          <p:cNvPr id="5" name="PlaceHolder 6"/>
          <p:cNvSpPr>
            <a:spLocks noGrp="1"/>
          </p:cNvSpPr>
          <p:nvPr>
            <p:ph type="sldNum"/>
          </p:nvPr>
        </p:nvSpPr>
        <p:spPr>
          <a:xfrm>
            <a:off x="7227360" y="6887160"/>
            <a:ext cx="2348280" cy="521280"/>
          </a:xfrm>
          <a:prstGeom prst="rect">
            <a:avLst/>
          </a:prstGeom>
        </p:spPr>
        <p:txBody>
          <a:bodyPr lIns="0" tIns="0" rIns="0" bIns="0"/>
          <a:lstStyle/>
          <a:p>
            <a:pPr algn="r"/>
            <a:fld id="{4E3E6EFC-202C-425A-9EDC-FBDC3393724B}"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scikit-learn.org/dev/auto_examples/release_highlight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scikit-learn.org/dev/whats_new/v0.24.htm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 Id="rId9" Type="http://schemas.openxmlformats.org/officeDocument/2006/relationships/image" Target="../media/image8.jpeg"/></Relationships>
</file>

<file path=ppt/slides/_rels/slide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scikit-learn/enhancement_proposals/" TargetMode="External"/><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scikit-learn/enhancement_proposals/pull/37"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numpy.org/neps/nep-0037-array-module.html" TargetMode="External"/><Relationship Id="rId2" Type="http://schemas.openxmlformats.org/officeDocument/2006/relationships/hyperlink" Target="https://data-apis.org/"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jpeg"/><Relationship Id="rId7" Type="http://schemas.openxmlformats.org/officeDocument/2006/relationships/image" Target="../media/image34.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Shape 1"/>
          <p:cNvSpPr txBox="1"/>
          <p:nvPr/>
        </p:nvSpPr>
        <p:spPr>
          <a:xfrm>
            <a:off x="457200" y="731520"/>
            <a:ext cx="7681320" cy="3369960"/>
          </a:xfrm>
          <a:prstGeom prst="rect">
            <a:avLst/>
          </a:prstGeom>
          <a:noFill/>
          <a:ln>
            <a:noFill/>
          </a:ln>
        </p:spPr>
        <p:txBody>
          <a:bodyPr lIns="90000" tIns="45000" rIns="90000" bIns="45000"/>
          <a:lstStyle/>
          <a:p>
            <a:r>
              <a:rPr lang="en-US" sz="7200" b="0" strike="noStrike" spc="-1" dirty="0">
                <a:latin typeface="Arial"/>
              </a:rPr>
              <a:t>Scikit-learn</a:t>
            </a:r>
          </a:p>
          <a:p>
            <a:r>
              <a:rPr lang="en-US" sz="4400" spc="-1" dirty="0">
                <a:latin typeface="Arial"/>
              </a:rPr>
              <a:t>Philosophy, new stuff and roadmap</a:t>
            </a:r>
            <a:endParaRPr lang="en-US" sz="4400" b="0" strike="noStrike" spc="-1" dirty="0">
              <a:latin typeface="Arial"/>
            </a:endParaRPr>
          </a:p>
          <a:p>
            <a:endParaRPr lang="en-US" sz="7200" b="0" strike="noStrike" spc="-1" dirty="0">
              <a:latin typeface="Arial"/>
            </a:endParaRPr>
          </a:p>
        </p:txBody>
      </p:sp>
      <p:pic>
        <p:nvPicPr>
          <p:cNvPr id="51" name="Picture 50"/>
          <p:cNvPicPr/>
          <p:nvPr/>
        </p:nvPicPr>
        <p:blipFill>
          <a:blip r:embed="rId3"/>
          <a:stretch/>
        </p:blipFill>
        <p:spPr>
          <a:xfrm>
            <a:off x="5785920" y="3134880"/>
            <a:ext cx="4089600" cy="2534400"/>
          </a:xfrm>
          <a:prstGeom prst="rect">
            <a:avLst/>
          </a:prstGeom>
          <a:ln>
            <a:noFill/>
          </a:ln>
        </p:spPr>
      </p:pic>
      <p:sp>
        <p:nvSpPr>
          <p:cNvPr id="9" name="CustomShape 2">
            <a:extLst>
              <a:ext uri="{FF2B5EF4-FFF2-40B4-BE49-F238E27FC236}">
                <a16:creationId xmlns:a16="http://schemas.microsoft.com/office/drawing/2014/main" id="{8B060EB5-DB39-4538-94F4-EF4B54193FFE}"/>
              </a:ext>
            </a:extLst>
          </p:cNvPr>
          <p:cNvSpPr/>
          <p:nvPr/>
        </p:nvSpPr>
        <p:spPr>
          <a:xfrm>
            <a:off x="400719" y="5132661"/>
            <a:ext cx="9021850" cy="2050879"/>
          </a:xfrm>
          <a:prstGeom prst="rect">
            <a:avLst/>
          </a:prstGeom>
          <a:noFill/>
          <a:ln>
            <a:noFill/>
          </a:ln>
        </p:spPr>
        <p:style>
          <a:lnRef idx="0">
            <a:scrgbClr r="0" g="0" b="0"/>
          </a:lnRef>
          <a:fillRef idx="0">
            <a:scrgbClr r="0" g="0" b="0"/>
          </a:fillRef>
          <a:effectRef idx="0">
            <a:scrgbClr r="0" g="0" b="0"/>
          </a:effectRef>
          <a:fontRef idx="minor"/>
        </p:style>
        <p:txBody>
          <a:bodyPr lIns="119991" tIns="59995" rIns="119991" bIns="59995"/>
          <a:lstStyle/>
          <a:p>
            <a:pPr>
              <a:lnSpc>
                <a:spcPct val="100000"/>
              </a:lnSpc>
            </a:pPr>
            <a:r>
              <a:rPr lang="en-US" sz="5400" spc="-1" dirty="0">
                <a:solidFill>
                  <a:srgbClr val="000000"/>
                </a:solidFill>
                <a:latin typeface="Arial"/>
                <a:ea typeface="DejaVu Sans"/>
              </a:rPr>
              <a:t>Andreas Müller</a:t>
            </a:r>
            <a:endParaRPr lang="en-US" sz="5400" spc="-1" dirty="0">
              <a:latin typeface="Arial"/>
            </a:endParaRPr>
          </a:p>
          <a:p>
            <a:r>
              <a:rPr lang="en-US" sz="2400" spc="-1" dirty="0">
                <a:solidFill>
                  <a:srgbClr val="000000"/>
                </a:solidFill>
              </a:rPr>
              <a:t>Scikit-learn core developer</a:t>
            </a:r>
            <a:endParaRPr lang="en-US" sz="2400" spc="-1" dirty="0"/>
          </a:p>
          <a:p>
            <a:pPr>
              <a:lnSpc>
                <a:spcPct val="100000"/>
              </a:lnSpc>
            </a:pPr>
            <a:r>
              <a:rPr lang="en-US" sz="2400" spc="-1" dirty="0">
                <a:solidFill>
                  <a:srgbClr val="000000"/>
                </a:solidFill>
                <a:latin typeface="Arial"/>
                <a:ea typeface="DejaVu Sans"/>
              </a:rPr>
              <a:t>Principal Engineer @ Microsoft</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Shape 1"/>
          <p:cNvSpPr txBox="1"/>
          <p:nvPr/>
        </p:nvSpPr>
        <p:spPr>
          <a:xfrm>
            <a:off x="504000" y="2578320"/>
            <a:ext cx="9071640" cy="1262160"/>
          </a:xfrm>
          <a:prstGeom prst="rect">
            <a:avLst/>
          </a:prstGeom>
          <a:noFill/>
          <a:ln>
            <a:noFill/>
          </a:ln>
        </p:spPr>
        <p:txBody>
          <a:bodyPr lIns="0" tIns="0" rIns="0" bIns="0" anchor="ctr"/>
          <a:lstStyle/>
          <a:p>
            <a:pPr algn="ctr"/>
            <a:r>
              <a:rPr lang="en-US" sz="4400" b="0" strike="noStrike" spc="-1" dirty="0">
                <a:latin typeface="Arial"/>
              </a:rPr>
              <a:t>Recent Additions and Improvements</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dirty="0">
                <a:latin typeface="Arial"/>
              </a:rPr>
              <a:t>Histogram Gradient Boosting</a:t>
            </a:r>
          </a:p>
        </p:txBody>
      </p:sp>
      <p:pic>
        <p:nvPicPr>
          <p:cNvPr id="113" name="Picture 112"/>
          <p:cNvPicPr/>
          <p:nvPr/>
        </p:nvPicPr>
        <p:blipFill>
          <a:blip r:embed="rId3"/>
          <a:stretch/>
        </p:blipFill>
        <p:spPr>
          <a:xfrm>
            <a:off x="90720" y="1920240"/>
            <a:ext cx="9784800" cy="4141080"/>
          </a:xfrm>
          <a:prstGeom prst="rect">
            <a:avLst/>
          </a:prstGeom>
          <a:ln>
            <a:noFill/>
          </a:ln>
        </p:spPr>
      </p:pic>
      <p:sp>
        <p:nvSpPr>
          <p:cNvPr id="2" name="TextBox 1">
            <a:extLst>
              <a:ext uri="{FF2B5EF4-FFF2-40B4-BE49-F238E27FC236}">
                <a16:creationId xmlns:a16="http://schemas.microsoft.com/office/drawing/2014/main" id="{F1E32540-F90E-4CCB-A330-B2841A97049E}"/>
              </a:ext>
            </a:extLst>
          </p:cNvPr>
          <p:cNvSpPr txBox="1"/>
          <p:nvPr/>
        </p:nvSpPr>
        <p:spPr>
          <a:xfrm>
            <a:off x="1256737" y="6355756"/>
            <a:ext cx="5968301" cy="923330"/>
          </a:xfrm>
          <a:prstGeom prst="rect">
            <a:avLst/>
          </a:prstGeom>
          <a:noFill/>
        </p:spPr>
        <p:txBody>
          <a:bodyPr wrap="none" rtlCol="0">
            <a:spAutoFit/>
          </a:bodyPr>
          <a:lstStyle/>
          <a:p>
            <a:r>
              <a:rPr lang="en-US" dirty="0"/>
              <a:t>Already: missing value support.</a:t>
            </a:r>
          </a:p>
          <a:p>
            <a:r>
              <a:rPr lang="en-US" dirty="0"/>
              <a:t>Categorical variable support in next release (December)!</a:t>
            </a:r>
          </a:p>
          <a:p>
            <a:r>
              <a:rPr lang="en-US" dirty="0"/>
              <a:t>Still in the works: sparse matrix support, quantile loss.</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a:latin typeface="Arial"/>
              </a:rPr>
              <a:t>Visualization</a:t>
            </a:r>
          </a:p>
        </p:txBody>
      </p:sp>
      <p:sp>
        <p:nvSpPr>
          <p:cNvPr id="115" name="TextShape 2"/>
          <p:cNvSpPr txBox="1"/>
          <p:nvPr/>
        </p:nvSpPr>
        <p:spPr>
          <a:xfrm>
            <a:off x="504000" y="1769040"/>
            <a:ext cx="9071640" cy="4384440"/>
          </a:xfrm>
          <a:prstGeom prst="rect">
            <a:avLst/>
          </a:prstGeom>
          <a:noFill/>
          <a:ln>
            <a:noFill/>
          </a:ln>
        </p:spPr>
        <p:txBody>
          <a:bodyPr lIns="0" tIns="0" rIns="0" bIns="0">
            <a:normAutofit/>
          </a:bodyPr>
          <a:lstStyle/>
          <a:p>
            <a:endParaRPr lang="en-US" sz="3200" b="0" strike="noStrike" spc="-1">
              <a:latin typeface="Arial"/>
            </a:endParaRPr>
          </a:p>
        </p:txBody>
      </p:sp>
      <p:pic>
        <p:nvPicPr>
          <p:cNvPr id="2" name="Picture 1">
            <a:extLst>
              <a:ext uri="{FF2B5EF4-FFF2-40B4-BE49-F238E27FC236}">
                <a16:creationId xmlns:a16="http://schemas.microsoft.com/office/drawing/2014/main" id="{8EE639EB-A395-43BF-963D-17FAD389DC2E}"/>
              </a:ext>
            </a:extLst>
          </p:cNvPr>
          <p:cNvPicPr>
            <a:picLocks noChangeAspect="1"/>
          </p:cNvPicPr>
          <p:nvPr/>
        </p:nvPicPr>
        <p:blipFill>
          <a:blip r:embed="rId3"/>
          <a:stretch>
            <a:fillRect/>
          </a:stretch>
        </p:blipFill>
        <p:spPr>
          <a:xfrm>
            <a:off x="225221" y="1769040"/>
            <a:ext cx="10080625" cy="5268554"/>
          </a:xfrm>
          <a:prstGeom prst="rect">
            <a:avLst/>
          </a:prstGeom>
        </p:spPr>
      </p:pic>
      <p:sp>
        <p:nvSpPr>
          <p:cNvPr id="3" name="TextBox 2">
            <a:extLst>
              <a:ext uri="{FF2B5EF4-FFF2-40B4-BE49-F238E27FC236}">
                <a16:creationId xmlns:a16="http://schemas.microsoft.com/office/drawing/2014/main" id="{CEB1C5CF-6E82-436A-A0F3-94B08277D7A3}"/>
              </a:ext>
            </a:extLst>
          </p:cNvPr>
          <p:cNvSpPr txBox="1"/>
          <p:nvPr/>
        </p:nvSpPr>
        <p:spPr>
          <a:xfrm>
            <a:off x="414408" y="3963901"/>
            <a:ext cx="2172390" cy="2308324"/>
          </a:xfrm>
          <a:prstGeom prst="rect">
            <a:avLst/>
          </a:prstGeom>
          <a:noFill/>
        </p:spPr>
        <p:txBody>
          <a:bodyPr wrap="none" rtlCol="0">
            <a:spAutoFit/>
          </a:bodyPr>
          <a:lstStyle/>
          <a:p>
            <a:r>
              <a:rPr lang="en-US" dirty="0"/>
              <a:t>So far:</a:t>
            </a:r>
          </a:p>
          <a:p>
            <a:r>
              <a:rPr lang="en-US" dirty="0"/>
              <a:t>ROC &amp; PR Curve</a:t>
            </a:r>
          </a:p>
          <a:p>
            <a:r>
              <a:rPr lang="en-US" dirty="0"/>
              <a:t>Confusion matrix</a:t>
            </a:r>
          </a:p>
          <a:p>
            <a:r>
              <a:rPr lang="en-US" dirty="0"/>
              <a:t>Decision trees</a:t>
            </a:r>
          </a:p>
          <a:p>
            <a:r>
              <a:rPr lang="en-US" dirty="0"/>
              <a:t>Partial dependence</a:t>
            </a:r>
          </a:p>
          <a:p>
            <a:endParaRPr lang="en-US" dirty="0"/>
          </a:p>
          <a:p>
            <a:r>
              <a:rPr lang="en-US" dirty="0"/>
              <a:t>More to come,</a:t>
            </a:r>
          </a:p>
          <a:p>
            <a:r>
              <a:rPr lang="en-US" dirty="0"/>
              <a:t>Help wanted!</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a:latin typeface="Arial"/>
              </a:rPr>
              <a:t>Model understanding and inspection</a:t>
            </a:r>
          </a:p>
        </p:txBody>
      </p:sp>
      <p:sp>
        <p:nvSpPr>
          <p:cNvPr id="118" name="TextShape 2"/>
          <p:cNvSpPr txBox="1"/>
          <p:nvPr/>
        </p:nvSpPr>
        <p:spPr>
          <a:xfrm>
            <a:off x="504000" y="1769040"/>
            <a:ext cx="9071640" cy="4384440"/>
          </a:xfrm>
          <a:prstGeom prst="rect">
            <a:avLst/>
          </a:prstGeom>
          <a:noFill/>
          <a:ln>
            <a:noFill/>
          </a:ln>
        </p:spPr>
        <p:txBody>
          <a:bodyPr lIns="0" tIns="0" rIns="0" bIns="0">
            <a:normAutofit/>
          </a:bodyPr>
          <a:lstStyle/>
          <a:p>
            <a:endParaRPr lang="en-US" sz="3200" b="0" strike="noStrike" spc="-1">
              <a:latin typeface="Arial"/>
            </a:endParaRPr>
          </a:p>
        </p:txBody>
      </p:sp>
      <p:pic>
        <p:nvPicPr>
          <p:cNvPr id="119" name="Picture 118"/>
          <p:cNvPicPr/>
          <p:nvPr/>
        </p:nvPicPr>
        <p:blipFill>
          <a:blip r:embed="rId3"/>
          <a:stretch/>
        </p:blipFill>
        <p:spPr>
          <a:xfrm>
            <a:off x="879480" y="1280160"/>
            <a:ext cx="8321040" cy="624096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CustomShape 1"/>
          <p:cNvSpPr/>
          <p:nvPr/>
        </p:nvSpPr>
        <p:spPr>
          <a:xfrm>
            <a:off x="504000" y="415140"/>
            <a:ext cx="9070560" cy="12610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spc="-1" dirty="0">
                <a:solidFill>
                  <a:srgbClr val="000000"/>
                </a:solidFill>
                <a:latin typeface="Arial"/>
                <a:ea typeface="DejaVu Sans"/>
              </a:rPr>
              <a:t>Successive Halving</a:t>
            </a:r>
            <a:endParaRPr lang="en-US" sz="4400" spc="-1" dirty="0">
              <a:latin typeface="Arial"/>
            </a:endParaRPr>
          </a:p>
        </p:txBody>
      </p:sp>
      <p:sp>
        <p:nvSpPr>
          <p:cNvPr id="310" name="CustomShape 2"/>
          <p:cNvSpPr/>
          <p:nvPr/>
        </p:nvSpPr>
        <p:spPr>
          <a:xfrm>
            <a:off x="504000" y="1768680"/>
            <a:ext cx="9071280" cy="4383360"/>
          </a:xfrm>
          <a:prstGeom prst="rect">
            <a:avLst/>
          </a:prstGeom>
          <a:noFill/>
          <a:ln>
            <a:noFill/>
          </a:ln>
        </p:spPr>
        <p:style>
          <a:lnRef idx="0">
            <a:scrgbClr r="0" g="0" b="0"/>
          </a:lnRef>
          <a:fillRef idx="0">
            <a:scrgbClr r="0" g="0" b="0"/>
          </a:fillRef>
          <a:effectRef idx="0">
            <a:scrgbClr r="0" g="0" b="0"/>
          </a:effectRef>
          <a:fontRef idx="minor"/>
        </p:style>
      </p:sp>
      <p:pic>
        <p:nvPicPr>
          <p:cNvPr id="311" name="Picture 310"/>
          <p:cNvPicPr/>
          <p:nvPr/>
        </p:nvPicPr>
        <p:blipFill>
          <a:blip r:embed="rId2"/>
          <a:stretch/>
        </p:blipFill>
        <p:spPr>
          <a:xfrm>
            <a:off x="110020" y="1583759"/>
            <a:ext cx="10079640" cy="4953600"/>
          </a:xfrm>
          <a:prstGeom prst="rect">
            <a:avLst/>
          </a:prstGeom>
          <a:ln>
            <a:noFill/>
          </a:ln>
        </p:spPr>
      </p:pic>
      <p:sp>
        <p:nvSpPr>
          <p:cNvPr id="2" name="TextBox 1">
            <a:extLst>
              <a:ext uri="{FF2B5EF4-FFF2-40B4-BE49-F238E27FC236}">
                <a16:creationId xmlns:a16="http://schemas.microsoft.com/office/drawing/2014/main" id="{F9853614-D590-4EBB-B85E-0DD27132BE73}"/>
              </a:ext>
            </a:extLst>
          </p:cNvPr>
          <p:cNvSpPr txBox="1"/>
          <p:nvPr/>
        </p:nvSpPr>
        <p:spPr>
          <a:xfrm>
            <a:off x="981967" y="6576473"/>
            <a:ext cx="2326278" cy="369332"/>
          </a:xfrm>
          <a:prstGeom prst="rect">
            <a:avLst/>
          </a:prstGeom>
          <a:noFill/>
        </p:spPr>
        <p:txBody>
          <a:bodyPr wrap="none" rtlCol="0">
            <a:spAutoFit/>
          </a:bodyPr>
          <a:lstStyle/>
          <a:p>
            <a:r>
              <a:rPr lang="en-US" dirty="0"/>
              <a:t>In upcoming release!</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E9277-CEFB-450C-8D97-36B18F95CFDE}"/>
              </a:ext>
            </a:extLst>
          </p:cNvPr>
          <p:cNvSpPr txBox="1">
            <a:spLocks noGrp="1"/>
          </p:cNvSpPr>
          <p:nvPr>
            <p:ph type="title" idx="4294967295"/>
          </p:nvPr>
        </p:nvSpPr>
        <p:spPr/>
        <p:txBody>
          <a:bodyPr/>
          <a:lstStyle/>
          <a:p>
            <a:pPr lvl="0"/>
            <a:r>
              <a:rPr lang="en-US"/>
              <a:t>Estimator Tags</a:t>
            </a:r>
          </a:p>
        </p:txBody>
      </p:sp>
      <p:sp>
        <p:nvSpPr>
          <p:cNvPr id="3" name="Text Placeholder 2">
            <a:extLst>
              <a:ext uri="{FF2B5EF4-FFF2-40B4-BE49-F238E27FC236}">
                <a16:creationId xmlns:a16="http://schemas.microsoft.com/office/drawing/2014/main" id="{6A3F1472-58AA-489A-8D84-16F755D32E18}"/>
              </a:ext>
            </a:extLst>
          </p:cNvPr>
          <p:cNvSpPr txBox="1">
            <a:spLocks noGrp="1"/>
          </p:cNvSpPr>
          <p:nvPr>
            <p:ph type="body" idx="4294967295"/>
          </p:nvPr>
        </p:nvSpPr>
        <p:spPr/>
        <p:txBody>
          <a:bodyPr/>
          <a:lstStyle/>
          <a:p>
            <a:pPr lvl="0">
              <a:buSzPct val="45000"/>
              <a:buFont typeface="StarSymbol"/>
              <a:buChar char="●"/>
            </a:pPr>
            <a:r>
              <a:rPr lang="en-US" dirty="0" err="1"/>
              <a:t>est</a:t>
            </a:r>
            <a:r>
              <a:rPr lang="en-US" dirty="0"/>
              <a:t>._</a:t>
            </a:r>
            <a:r>
              <a:rPr lang="en-US" dirty="0" err="1"/>
              <a:t>get_tags</a:t>
            </a:r>
            <a:r>
              <a:rPr lang="en-US" dirty="0"/>
              <a:t>()</a:t>
            </a:r>
          </a:p>
          <a:p>
            <a:pPr lvl="0">
              <a:buSzPct val="45000"/>
              <a:buFont typeface="StarSymbol"/>
              <a:buChar char="●"/>
            </a:pPr>
            <a:r>
              <a:rPr lang="en-US" dirty="0" err="1"/>
              <a:t>input_validation</a:t>
            </a:r>
            <a:endParaRPr lang="en-US" dirty="0"/>
          </a:p>
          <a:p>
            <a:pPr lvl="0">
              <a:buSzPct val="45000"/>
              <a:buFont typeface="StarSymbol"/>
              <a:buChar char="●"/>
            </a:pPr>
            <a:r>
              <a:rPr lang="en-US" dirty="0"/>
              <a:t>multioutput</a:t>
            </a:r>
          </a:p>
          <a:p>
            <a:pPr lvl="0">
              <a:buSzPct val="45000"/>
              <a:buFont typeface="StarSymbol"/>
              <a:buChar char="●"/>
            </a:pPr>
            <a:r>
              <a:rPr lang="en-US" dirty="0"/>
              <a:t>multilabel</a:t>
            </a:r>
          </a:p>
          <a:p>
            <a:pPr lvl="0">
              <a:buSzPct val="45000"/>
              <a:buFont typeface="StarSymbol"/>
              <a:buChar char="●"/>
            </a:pPr>
            <a:r>
              <a:rPr lang="en-US" dirty="0"/>
              <a:t>stateless</a:t>
            </a:r>
          </a:p>
          <a:p>
            <a:pPr lvl="0">
              <a:buSzPct val="45000"/>
              <a:buFont typeface="StarSymbol"/>
              <a:buChar char="●"/>
            </a:pPr>
            <a:r>
              <a:rPr lang="en-US" dirty="0" err="1"/>
              <a:t>missing_values</a:t>
            </a:r>
            <a:endParaRPr lang="en-US" dirty="0"/>
          </a:p>
          <a:p>
            <a:pPr lvl="0">
              <a:buSzPct val="45000"/>
              <a:buFont typeface="StarSymbol"/>
              <a:buChar char="●"/>
            </a:pPr>
            <a:r>
              <a:rPr lang="en-US" dirty="0"/>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3">
            <a:extLst>
              <a:ext uri="{FF2B5EF4-FFF2-40B4-BE49-F238E27FC236}">
                <a16:creationId xmlns:a16="http://schemas.microsoft.com/office/drawing/2014/main" id="{B012D76E-BE91-4A3F-9E96-2C857E916E99}"/>
              </a:ext>
            </a:extLst>
          </p:cNvPr>
          <p:cNvSpPr>
            <a:spLocks noGrp="1"/>
          </p:cNvSpPr>
          <p:nvPr>
            <p:ph type="sldNum" sz="quarter" idx="12"/>
          </p:nvPr>
        </p:nvSpPr>
        <p:spPr>
          <a:xfrm>
            <a:off x="7227360" y="6887160"/>
            <a:ext cx="2348280" cy="521280"/>
          </a:xfrm>
          <a:prstGeom prst="rect">
            <a:avLst/>
          </a:prstGeom>
          <a:noFill/>
          <a:ln>
            <a:noFill/>
          </a:ln>
        </p:spPr>
        <p:txBody>
          <a:bodyPr lIns="0" tIns="0" rIns="0" bIns="0" anchorCtr="0">
            <a:noAutofit/>
          </a:bodyPr>
          <a:lstStyle>
            <a:defPPr>
              <a:defRPr lang="en-US"/>
            </a:defPPr>
            <a:lvl1pPr marL="0" lvl="0" algn="r" defTabSz="914400" rtl="0" eaLnBrk="1" latinLnBrk="0" hangingPunct="0">
              <a:buNone/>
              <a:tabLst/>
              <a:defRPr lang="en-US" sz="1400" kern="1200">
                <a:solidFill>
                  <a:schemeClr val="tx1"/>
                </a:solidFill>
                <a:latin typeface="Liberation Serif" pitchFamily="18"/>
                <a:ea typeface="DejaVu Sans" pitchFamily="2"/>
                <a:cs typeface="DejaVu Sans" pitchFamily="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fld id="{9FACC40A-86AC-4893-B760-DD257294BBBF}" type="slidenum">
              <a:rPr lang="en-US" smtClean="0"/>
              <a:pPr lvl="0"/>
              <a:t>16</a:t>
            </a:fld>
            <a:endParaRPr lang="en-US"/>
          </a:p>
        </p:txBody>
      </p:sp>
      <p:sp>
        <p:nvSpPr>
          <p:cNvPr id="2" name="Title 1">
            <a:extLst>
              <a:ext uri="{FF2B5EF4-FFF2-40B4-BE49-F238E27FC236}">
                <a16:creationId xmlns:a16="http://schemas.microsoft.com/office/drawing/2014/main" id="{BD49C0E8-4C5B-4D3A-8C80-E0379375520E}"/>
              </a:ext>
            </a:extLst>
          </p:cNvPr>
          <p:cNvSpPr txBox="1">
            <a:spLocks noGrp="1"/>
          </p:cNvSpPr>
          <p:nvPr>
            <p:ph type="title" idx="4294967295"/>
          </p:nvPr>
        </p:nvSpPr>
        <p:spPr/>
        <p:txBody>
          <a:bodyPr>
            <a:spAutoFit/>
          </a:bodyPr>
          <a:lstStyle/>
          <a:p>
            <a:pPr lvl="0"/>
            <a:r>
              <a:rPr lang="en-US"/>
              <a:t>check_estimator</a:t>
            </a:r>
          </a:p>
        </p:txBody>
      </p:sp>
      <p:sp>
        <p:nvSpPr>
          <p:cNvPr id="3" name="Text Placeholder 2">
            <a:extLst>
              <a:ext uri="{FF2B5EF4-FFF2-40B4-BE49-F238E27FC236}">
                <a16:creationId xmlns:a16="http://schemas.microsoft.com/office/drawing/2014/main" id="{B3FA9506-EEA8-4E68-A171-8269523B3A7E}"/>
              </a:ext>
            </a:extLst>
          </p:cNvPr>
          <p:cNvSpPr txBox="1">
            <a:spLocks noGrp="1"/>
          </p:cNvSpPr>
          <p:nvPr>
            <p:ph type="body" idx="4294967295"/>
          </p:nvPr>
        </p:nvSpPr>
        <p:spPr/>
        <p:txBody>
          <a:bodyPr/>
          <a:lstStyle/>
          <a:p>
            <a:endParaRPr lang="en-US"/>
          </a:p>
        </p:txBody>
      </p:sp>
      <p:pic>
        <p:nvPicPr>
          <p:cNvPr id="4" name="">
            <a:extLst>
              <a:ext uri="{FF2B5EF4-FFF2-40B4-BE49-F238E27FC236}">
                <a16:creationId xmlns:a16="http://schemas.microsoft.com/office/drawing/2014/main" id="{17A2A715-BAC8-4667-B088-1AEB7B8D3FD0}"/>
              </a:ext>
            </a:extLst>
          </p:cNvPr>
          <p:cNvPicPr>
            <a:picLocks noChangeAspect="1"/>
          </p:cNvPicPr>
          <p:nvPr/>
        </p:nvPicPr>
        <p:blipFill>
          <a:blip r:embed="rId3">
            <a:lum/>
            <a:alphaModFix/>
          </a:blip>
          <a:srcRect/>
          <a:stretch>
            <a:fillRect/>
          </a:stretch>
        </p:blipFill>
        <p:spPr>
          <a:xfrm>
            <a:off x="394920" y="1563480"/>
            <a:ext cx="5731560" cy="4023360"/>
          </a:xfrm>
          <a:prstGeom prst="rect">
            <a:avLst/>
          </a:prstGeom>
          <a:noFill/>
          <a:ln>
            <a:noFill/>
          </a:ln>
        </p:spPr>
      </p:pic>
      <p:pic>
        <p:nvPicPr>
          <p:cNvPr id="5" name="">
            <a:extLst>
              <a:ext uri="{FF2B5EF4-FFF2-40B4-BE49-F238E27FC236}">
                <a16:creationId xmlns:a16="http://schemas.microsoft.com/office/drawing/2014/main" id="{A0C29916-378B-423D-9E8F-3AF8CF6F66B6}"/>
              </a:ext>
            </a:extLst>
          </p:cNvPr>
          <p:cNvPicPr>
            <a:picLocks noChangeAspect="1"/>
          </p:cNvPicPr>
          <p:nvPr/>
        </p:nvPicPr>
        <p:blipFill>
          <a:blip r:embed="rId4">
            <a:lum/>
            <a:alphaModFix/>
          </a:blip>
          <a:srcRect/>
          <a:stretch>
            <a:fillRect/>
          </a:stretch>
        </p:blipFill>
        <p:spPr>
          <a:xfrm>
            <a:off x="457200" y="5896800"/>
            <a:ext cx="5120639" cy="433079"/>
          </a:xfrm>
          <a:prstGeom prst="rect">
            <a:avLst/>
          </a:prstGeom>
          <a:noFill/>
          <a:ln>
            <a:noFill/>
          </a:ln>
        </p:spPr>
      </p:pic>
      <p:sp>
        <p:nvSpPr>
          <p:cNvPr id="6" name="TextBox 5">
            <a:extLst>
              <a:ext uri="{FF2B5EF4-FFF2-40B4-BE49-F238E27FC236}">
                <a16:creationId xmlns:a16="http://schemas.microsoft.com/office/drawing/2014/main" id="{6700442A-FA0B-40CC-840C-AAC0C840D42C}"/>
              </a:ext>
            </a:extLst>
          </p:cNvPr>
          <p:cNvSpPr txBox="1"/>
          <p:nvPr/>
        </p:nvSpPr>
        <p:spPr>
          <a:xfrm>
            <a:off x="444240" y="6468479"/>
            <a:ext cx="10162800" cy="779400"/>
          </a:xfrm>
          <a:prstGeom prst="rect">
            <a:avLst/>
          </a:prstGeom>
          <a:noFill/>
          <a:ln>
            <a:noFill/>
          </a:ln>
        </p:spPr>
        <p:txBody>
          <a:bodyPr vert="horz" wrap="none" lIns="90000" tIns="45000" rIns="90000" bIns="45000" anchorCtr="0" compatLnSpc="0"/>
          <a:lstStyle/>
          <a:p>
            <a:pPr marL="0" marR="0" lvl="0" indent="0" algn="l" rtl="0" hangingPunct="0">
              <a:lnSpc>
                <a:spcPct val="100000"/>
              </a:lnSpc>
              <a:spcBef>
                <a:spcPts val="0"/>
              </a:spcBef>
              <a:spcAft>
                <a:spcPts val="0"/>
              </a:spcAft>
              <a:buNone/>
              <a:tabLst/>
            </a:pPr>
            <a:r>
              <a:rPr lang="en-US" sz="1400" b="0" i="0" u="none" strike="noStrike" kern="1200" cap="none">
                <a:ln>
                  <a:noFill/>
                </a:ln>
                <a:latin typeface="Liberation Mono" pitchFamily="49"/>
                <a:ea typeface="Liberation Mono" pitchFamily="49"/>
                <a:cs typeface="Liberation Mono" pitchFamily="49"/>
              </a:rPr>
              <a:t>AssertionError: Error message does not include the expected string: 'fit'.</a:t>
            </a:r>
          </a:p>
          <a:p>
            <a:pPr marL="0" marR="0" lvl="0" indent="0" algn="l" rtl="0" hangingPunct="0">
              <a:lnSpc>
                <a:spcPct val="100000"/>
              </a:lnSpc>
              <a:spcBef>
                <a:spcPts val="0"/>
              </a:spcBef>
              <a:spcAft>
                <a:spcPts val="0"/>
              </a:spcAft>
              <a:buNone/>
              <a:tabLst/>
            </a:pPr>
            <a:r>
              <a:rPr lang="en-US" sz="1400" b="0" i="0" u="none" strike="noStrike" kern="1200" cap="none">
                <a:ln>
                  <a:noFill/>
                </a:ln>
                <a:latin typeface="Liberation Mono" pitchFamily="49"/>
                <a:ea typeface="Liberation Mono" pitchFamily="49"/>
                <a:cs typeface="Liberation Mono" pitchFamily="49"/>
              </a:rPr>
              <a:t>Observed error message: "'TemplateClassifier' object has no attribute 'X_'"</a:t>
            </a:r>
          </a:p>
          <a:p>
            <a:pPr marL="0" marR="0" lvl="0" indent="0" algn="l" rtl="0" hangingPunct="0">
              <a:lnSpc>
                <a:spcPct val="100000"/>
              </a:lnSpc>
              <a:spcBef>
                <a:spcPts val="0"/>
              </a:spcBef>
              <a:spcAft>
                <a:spcPts val="0"/>
              </a:spcAft>
              <a:buNone/>
              <a:tabLst/>
            </a:pPr>
            <a:endParaRPr lang="en-US" sz="1000" b="0" i="0" u="none" strike="noStrike" kern="1200" cap="none">
              <a:ln>
                <a:noFill/>
              </a:ln>
              <a:latin typeface="Liberation Mono" pitchFamily="49"/>
              <a:ea typeface="Liberation Mono" pitchFamily="49"/>
              <a:cs typeface="Liberation Mono" pitchFamily="49"/>
            </a:endParaRPr>
          </a:p>
          <a:p>
            <a:pPr marL="0" marR="0" lvl="0" indent="0" algn="l" rtl="0" hangingPunct="0">
              <a:lnSpc>
                <a:spcPct val="100000"/>
              </a:lnSpc>
              <a:spcBef>
                <a:spcPts val="0"/>
              </a:spcBef>
              <a:spcAft>
                <a:spcPts val="0"/>
              </a:spcAft>
              <a:buNone/>
              <a:tabLst/>
            </a:pPr>
            <a:endParaRPr lang="en-US" sz="1000" b="0" i="0" u="none" strike="noStrike" kern="1200" cap="none">
              <a:ln>
                <a:noFill/>
              </a:ln>
              <a:latin typeface="Liberation Mono" pitchFamily="49"/>
              <a:ea typeface="Liberation Mono" pitchFamily="49"/>
              <a:cs typeface="Liberation Mono" pitchFamily="49"/>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AEDE2-593A-4132-8141-A159F13E63DC}"/>
              </a:ext>
            </a:extLst>
          </p:cNvPr>
          <p:cNvSpPr>
            <a:spLocks noGrp="1"/>
          </p:cNvSpPr>
          <p:nvPr>
            <p:ph type="title"/>
          </p:nvPr>
        </p:nvSpPr>
        <p:spPr/>
        <p:txBody>
          <a:bodyPr/>
          <a:lstStyle/>
          <a:p>
            <a:r>
              <a:rPr lang="en-US" dirty="0"/>
              <a:t>Also see:</a:t>
            </a:r>
            <a:br>
              <a:rPr lang="en-US" dirty="0"/>
            </a:br>
            <a:r>
              <a:rPr lang="en-US" dirty="0"/>
              <a:t>release highlight examples!</a:t>
            </a:r>
          </a:p>
        </p:txBody>
      </p:sp>
      <p:sp>
        <p:nvSpPr>
          <p:cNvPr id="3" name="Subtitle 2">
            <a:extLst>
              <a:ext uri="{FF2B5EF4-FFF2-40B4-BE49-F238E27FC236}">
                <a16:creationId xmlns:a16="http://schemas.microsoft.com/office/drawing/2014/main" id="{51C09108-5F1C-4C81-B97A-0EEEE441F84A}"/>
              </a:ext>
            </a:extLst>
          </p:cNvPr>
          <p:cNvSpPr>
            <a:spLocks noGrp="1"/>
          </p:cNvSpPr>
          <p:nvPr>
            <p:ph type="subTitle"/>
          </p:nvPr>
        </p:nvSpPr>
        <p:spPr/>
        <p:txBody>
          <a:bodyPr>
            <a:normAutofit fontScale="92500" lnSpcReduction="20000"/>
          </a:bodyPr>
          <a:lstStyle/>
          <a:p>
            <a:pPr marL="0" indent="0">
              <a:buNone/>
            </a:pPr>
            <a:r>
              <a:rPr lang="en-US" sz="2400" dirty="0">
                <a:hlinkClick r:id="rId2"/>
              </a:rPr>
              <a:t>https://scikit-learn.org/dev/auto_examples/release_highlights/</a:t>
            </a:r>
            <a:endParaRPr lang="en-US" sz="2400" dirty="0"/>
          </a:p>
          <a:p>
            <a:pPr marL="0" indent="0">
              <a:buNone/>
            </a:pPr>
            <a:r>
              <a:rPr lang="en-US" dirty="0"/>
              <a:t>0.22:</a:t>
            </a:r>
          </a:p>
          <a:p>
            <a:pPr>
              <a:buFontTx/>
              <a:buChar char="-"/>
            </a:pPr>
            <a:r>
              <a:rPr lang="en-US" sz="2400" dirty="0"/>
              <a:t>Decision Tree Pruning</a:t>
            </a:r>
          </a:p>
          <a:p>
            <a:pPr>
              <a:buFontTx/>
              <a:buChar char="-"/>
            </a:pPr>
            <a:r>
              <a:rPr lang="en-US" sz="2400" dirty="0"/>
              <a:t>Multi-class ROC AUC</a:t>
            </a:r>
          </a:p>
          <a:p>
            <a:pPr>
              <a:buFontTx/>
              <a:buChar char="-"/>
            </a:pPr>
            <a:r>
              <a:rPr lang="en-US" sz="2400" dirty="0" err="1"/>
              <a:t>KNNImputer</a:t>
            </a:r>
            <a:endParaRPr lang="en-US" sz="2400" dirty="0"/>
          </a:p>
          <a:p>
            <a:pPr>
              <a:buFontTx/>
              <a:buChar char="-"/>
            </a:pPr>
            <a:r>
              <a:rPr lang="en-US" sz="2400" dirty="0"/>
              <a:t>Permutation Importance</a:t>
            </a:r>
          </a:p>
          <a:p>
            <a:pPr>
              <a:buFontTx/>
              <a:buChar char="-"/>
            </a:pPr>
            <a:r>
              <a:rPr lang="en-US" sz="2400" dirty="0"/>
              <a:t>Stacking</a:t>
            </a:r>
          </a:p>
          <a:p>
            <a:pPr marL="0" indent="0">
              <a:buNone/>
            </a:pPr>
            <a:r>
              <a:rPr lang="en-US" dirty="0"/>
              <a:t>0.23:</a:t>
            </a:r>
          </a:p>
          <a:p>
            <a:pPr>
              <a:buFontTx/>
              <a:buChar char="-"/>
            </a:pPr>
            <a:r>
              <a:rPr lang="en-US" sz="2400" dirty="0"/>
              <a:t>Generalized Linear Models</a:t>
            </a:r>
          </a:p>
          <a:p>
            <a:pPr>
              <a:buFontTx/>
              <a:buChar char="-"/>
            </a:pPr>
            <a:r>
              <a:rPr lang="en-US" sz="2400" dirty="0"/>
              <a:t>Pipeline graph diagrams</a:t>
            </a:r>
          </a:p>
          <a:p>
            <a:pPr>
              <a:buFontTx/>
              <a:buChar char="-"/>
            </a:pPr>
            <a:r>
              <a:rPr lang="en-US" sz="2400" dirty="0"/>
              <a:t>Keyword only arguments</a:t>
            </a:r>
          </a:p>
          <a:p>
            <a:pPr marL="0" indent="0">
              <a:buNone/>
            </a:pPr>
            <a:r>
              <a:rPr lang="en-US" sz="2400" dirty="0"/>
              <a:t>   No more SVC(2, ‘poly’, 5, .1)!</a:t>
            </a:r>
          </a:p>
          <a:p>
            <a:pPr>
              <a:buFontTx/>
              <a:buChar char="-"/>
            </a:pPr>
            <a:endParaRPr lang="en-US" dirty="0"/>
          </a:p>
        </p:txBody>
      </p:sp>
      <p:pic>
        <p:nvPicPr>
          <p:cNvPr id="4" name="Picture 3">
            <a:extLst>
              <a:ext uri="{FF2B5EF4-FFF2-40B4-BE49-F238E27FC236}">
                <a16:creationId xmlns:a16="http://schemas.microsoft.com/office/drawing/2014/main" id="{37B91C86-2286-4567-A5D4-0F03B1DCB956}"/>
              </a:ext>
            </a:extLst>
          </p:cNvPr>
          <p:cNvPicPr>
            <a:picLocks noChangeAspect="1"/>
          </p:cNvPicPr>
          <p:nvPr/>
        </p:nvPicPr>
        <p:blipFill>
          <a:blip r:embed="rId3"/>
          <a:stretch>
            <a:fillRect/>
          </a:stretch>
        </p:blipFill>
        <p:spPr>
          <a:xfrm>
            <a:off x="6083626" y="5202804"/>
            <a:ext cx="3048425" cy="2172003"/>
          </a:xfrm>
          <a:prstGeom prst="rect">
            <a:avLst/>
          </a:prstGeom>
        </p:spPr>
      </p:pic>
    </p:spTree>
    <p:extLst>
      <p:ext uri="{BB962C8B-B14F-4D97-AF65-F5344CB8AC3E}">
        <p14:creationId xmlns:p14="http://schemas.microsoft.com/office/powerpoint/2010/main" val="34413352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377D2-60F5-4608-AC2C-C6C84E2F6CCF}"/>
              </a:ext>
            </a:extLst>
          </p:cNvPr>
          <p:cNvSpPr>
            <a:spLocks noGrp="1"/>
          </p:cNvSpPr>
          <p:nvPr>
            <p:ph type="title"/>
          </p:nvPr>
        </p:nvSpPr>
        <p:spPr/>
        <p:txBody>
          <a:bodyPr/>
          <a:lstStyle/>
          <a:p>
            <a:r>
              <a:rPr lang="en-US" dirty="0"/>
              <a:t>Upcoming 0.24</a:t>
            </a:r>
          </a:p>
        </p:txBody>
      </p:sp>
      <p:sp>
        <p:nvSpPr>
          <p:cNvPr id="3" name="Subtitle 2">
            <a:extLst>
              <a:ext uri="{FF2B5EF4-FFF2-40B4-BE49-F238E27FC236}">
                <a16:creationId xmlns:a16="http://schemas.microsoft.com/office/drawing/2014/main" id="{326E200A-5018-4B7D-B903-30351673C3D7}"/>
              </a:ext>
            </a:extLst>
          </p:cNvPr>
          <p:cNvSpPr>
            <a:spLocks noGrp="1"/>
          </p:cNvSpPr>
          <p:nvPr>
            <p:ph type="subTitle"/>
          </p:nvPr>
        </p:nvSpPr>
        <p:spPr/>
        <p:txBody>
          <a:bodyPr/>
          <a:lstStyle/>
          <a:p>
            <a:r>
              <a:rPr lang="en-US" dirty="0"/>
              <a:t>Categorical variable support in Histogram Gradient Boosting</a:t>
            </a:r>
          </a:p>
          <a:p>
            <a:r>
              <a:rPr lang="en-US" dirty="0"/>
              <a:t>Sequential Feature Selection</a:t>
            </a:r>
          </a:p>
          <a:p>
            <a:r>
              <a:rPr lang="en-US" dirty="0"/>
              <a:t>Individual Conditional Expectation (ICE)</a:t>
            </a:r>
          </a:p>
          <a:p>
            <a:r>
              <a:rPr lang="en-US" dirty="0"/>
              <a:t>Missing value support in </a:t>
            </a:r>
            <a:r>
              <a:rPr lang="en-US" dirty="0" err="1"/>
              <a:t>OneHotEncoder</a:t>
            </a:r>
            <a:endParaRPr lang="en-US" dirty="0"/>
          </a:p>
          <a:p>
            <a:r>
              <a:rPr lang="en-US" dirty="0"/>
              <a:t>So much more….</a:t>
            </a:r>
            <a:br>
              <a:rPr lang="en-US" dirty="0"/>
            </a:br>
            <a:r>
              <a:rPr lang="en-US" dirty="0">
                <a:hlinkClick r:id="rId2"/>
              </a:rPr>
              <a:t>https://scikit-learn.org/dev/whats_new/v0.24.html</a:t>
            </a:r>
            <a:endParaRPr lang="en-US" dirty="0"/>
          </a:p>
          <a:p>
            <a:pPr marL="0" indent="0">
              <a:buNone/>
            </a:pPr>
            <a:endParaRPr lang="en-US" dirty="0"/>
          </a:p>
        </p:txBody>
      </p:sp>
    </p:spTree>
    <p:extLst>
      <p:ext uri="{BB962C8B-B14F-4D97-AF65-F5344CB8AC3E}">
        <p14:creationId xmlns:p14="http://schemas.microsoft.com/office/powerpoint/2010/main" val="35108833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Shape 1"/>
          <p:cNvSpPr txBox="1"/>
          <p:nvPr/>
        </p:nvSpPr>
        <p:spPr>
          <a:xfrm>
            <a:off x="504000" y="2578320"/>
            <a:ext cx="9071640" cy="1262160"/>
          </a:xfrm>
          <a:prstGeom prst="rect">
            <a:avLst/>
          </a:prstGeom>
          <a:noFill/>
          <a:ln>
            <a:noFill/>
          </a:ln>
        </p:spPr>
        <p:txBody>
          <a:bodyPr lIns="0" tIns="0" rIns="0" bIns="0" anchor="ctr"/>
          <a:lstStyle/>
          <a:p>
            <a:pPr algn="ctr"/>
            <a:r>
              <a:rPr lang="en-US" sz="4400" b="0" strike="noStrike" spc="-1" dirty="0">
                <a:latin typeface="Arial"/>
              </a:rPr>
              <a:t>Outside Scikit-learn</a:t>
            </a:r>
          </a:p>
        </p:txBody>
      </p:sp>
    </p:spTree>
    <p:extLst>
      <p:ext uri="{BB962C8B-B14F-4D97-AF65-F5344CB8AC3E}">
        <p14:creationId xmlns:p14="http://schemas.microsoft.com/office/powerpoint/2010/main" val="385515339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Shape 1"/>
          <p:cNvSpPr txBox="1"/>
          <p:nvPr/>
        </p:nvSpPr>
        <p:spPr>
          <a:xfrm>
            <a:off x="504000" y="301320"/>
            <a:ext cx="9071640" cy="1262160"/>
          </a:xfrm>
          <a:prstGeom prst="rect">
            <a:avLst/>
          </a:prstGeom>
          <a:noFill/>
          <a:ln>
            <a:noFill/>
          </a:ln>
        </p:spPr>
        <p:txBody>
          <a:bodyPr lIns="0" tIns="0" rIns="0" bIns="0" anchor="ctr"/>
          <a:lstStyle/>
          <a:p>
            <a:pPr algn="ctr"/>
            <a:endParaRPr lang="en-US" sz="4400" b="0" strike="noStrike" spc="-1">
              <a:latin typeface="Arial"/>
            </a:endParaRPr>
          </a:p>
        </p:txBody>
      </p:sp>
      <p:pic>
        <p:nvPicPr>
          <p:cNvPr id="57" name="Picture 56"/>
          <p:cNvPicPr/>
          <p:nvPr/>
        </p:nvPicPr>
        <p:blipFill>
          <a:blip r:embed="rId3"/>
          <a:stretch/>
        </p:blipFill>
        <p:spPr>
          <a:xfrm>
            <a:off x="636480" y="301320"/>
            <a:ext cx="2838240" cy="847440"/>
          </a:xfrm>
          <a:prstGeom prst="rect">
            <a:avLst/>
          </a:prstGeom>
          <a:ln>
            <a:noFill/>
          </a:ln>
        </p:spPr>
      </p:pic>
      <p:pic>
        <p:nvPicPr>
          <p:cNvPr id="58" name="Picture 57"/>
          <p:cNvPicPr/>
          <p:nvPr/>
        </p:nvPicPr>
        <p:blipFill>
          <a:blip r:embed="rId4"/>
          <a:stretch/>
        </p:blipFill>
        <p:spPr>
          <a:xfrm>
            <a:off x="3639452" y="1782660"/>
            <a:ext cx="1499336" cy="1222423"/>
          </a:xfrm>
          <a:prstGeom prst="rect">
            <a:avLst/>
          </a:prstGeom>
          <a:ln>
            <a:noFill/>
          </a:ln>
        </p:spPr>
      </p:pic>
      <p:sp>
        <p:nvSpPr>
          <p:cNvPr id="59" name="Freeform 2"/>
          <p:cNvSpPr/>
          <p:nvPr/>
        </p:nvSpPr>
        <p:spPr>
          <a:xfrm>
            <a:off x="3748680" y="740520"/>
            <a:ext cx="732240" cy="823320"/>
          </a:xfrm>
          <a:custGeom>
            <a:avLst/>
            <a:gdLst/>
            <a:ahLst/>
            <a:cxnLst/>
            <a:rect l="0" t="0" r="r" b="b"/>
            <a:pathLst>
              <a:path w="2034" h="2287">
                <a:moveTo>
                  <a:pt x="0" y="0"/>
                </a:moveTo>
                <a:cubicBezTo>
                  <a:pt x="762" y="0"/>
                  <a:pt x="1270" y="254"/>
                  <a:pt x="1524" y="508"/>
                </a:cubicBezTo>
                <a:cubicBezTo>
                  <a:pt x="1778" y="762"/>
                  <a:pt x="2032" y="1524"/>
                  <a:pt x="2033" y="2286"/>
                </a:cubicBezTo>
              </a:path>
            </a:pathLst>
          </a:custGeom>
          <a:ln w="76320">
            <a:solidFill>
              <a:srgbClr val="000000"/>
            </a:solidFill>
            <a:round/>
            <a:tailEnd type="triangle" w="med" len="med"/>
          </a:ln>
        </p:spPr>
      </p:sp>
      <p:sp>
        <p:nvSpPr>
          <p:cNvPr id="60" name="Freeform 3"/>
          <p:cNvSpPr/>
          <p:nvPr/>
        </p:nvSpPr>
        <p:spPr>
          <a:xfrm>
            <a:off x="4406908" y="3189139"/>
            <a:ext cx="731880" cy="823320"/>
          </a:xfrm>
          <a:custGeom>
            <a:avLst/>
            <a:gdLst/>
            <a:ahLst/>
            <a:cxnLst/>
            <a:rect l="0" t="0" r="r" b="b"/>
            <a:pathLst>
              <a:path w="2033" h="2287">
                <a:moveTo>
                  <a:pt x="0" y="0"/>
                </a:moveTo>
                <a:cubicBezTo>
                  <a:pt x="1" y="762"/>
                  <a:pt x="0" y="1524"/>
                  <a:pt x="255" y="1778"/>
                </a:cubicBezTo>
                <a:cubicBezTo>
                  <a:pt x="508" y="2032"/>
                  <a:pt x="1017" y="2286"/>
                  <a:pt x="2032" y="2286"/>
                </a:cubicBezTo>
              </a:path>
            </a:pathLst>
          </a:custGeom>
          <a:ln w="76320">
            <a:solidFill>
              <a:srgbClr val="000000"/>
            </a:solidFill>
            <a:round/>
            <a:tailEnd type="triangle" w="med" len="med"/>
          </a:ln>
        </p:spPr>
      </p:sp>
      <p:pic>
        <p:nvPicPr>
          <p:cNvPr id="61" name="Picture 60"/>
          <p:cNvPicPr/>
          <p:nvPr/>
        </p:nvPicPr>
        <p:blipFill>
          <a:blip r:embed="rId5"/>
          <a:stretch/>
        </p:blipFill>
        <p:spPr>
          <a:xfrm>
            <a:off x="5436360" y="3827863"/>
            <a:ext cx="2843280" cy="457200"/>
          </a:xfrm>
          <a:prstGeom prst="rect">
            <a:avLst/>
          </a:prstGeom>
          <a:ln>
            <a:noFill/>
          </a:ln>
        </p:spPr>
      </p:pic>
      <p:sp>
        <p:nvSpPr>
          <p:cNvPr id="62" name="Freeform 4"/>
          <p:cNvSpPr/>
          <p:nvPr/>
        </p:nvSpPr>
        <p:spPr>
          <a:xfrm>
            <a:off x="6034680" y="4512541"/>
            <a:ext cx="823320" cy="823320"/>
          </a:xfrm>
          <a:custGeom>
            <a:avLst/>
            <a:gdLst/>
            <a:ahLst/>
            <a:cxnLst/>
            <a:rect l="0" t="0" r="r" b="b"/>
            <a:pathLst>
              <a:path w="2287" h="2287">
                <a:moveTo>
                  <a:pt x="2286" y="0"/>
                </a:moveTo>
                <a:cubicBezTo>
                  <a:pt x="2286" y="1778"/>
                  <a:pt x="1778" y="2286"/>
                  <a:pt x="0" y="2286"/>
                </a:cubicBezTo>
              </a:path>
            </a:pathLst>
          </a:custGeom>
          <a:ln w="76320">
            <a:solidFill>
              <a:srgbClr val="000000"/>
            </a:solidFill>
            <a:round/>
            <a:tailEnd type="triangle" w="med" len="med"/>
          </a:ln>
        </p:spPr>
        <p:txBody>
          <a:bodyPr/>
          <a:lstStyle/>
          <a:p>
            <a:endParaRPr lang="en-US" dirty="0"/>
          </a:p>
        </p:txBody>
      </p:sp>
      <p:pic>
        <p:nvPicPr>
          <p:cNvPr id="63" name="Picture 62"/>
          <p:cNvPicPr/>
          <p:nvPr/>
        </p:nvPicPr>
        <p:blipFill>
          <a:blip r:embed="rId6"/>
          <a:stretch/>
        </p:blipFill>
        <p:spPr>
          <a:xfrm>
            <a:off x="3329317" y="4598126"/>
            <a:ext cx="2431854" cy="1621045"/>
          </a:xfrm>
          <a:prstGeom prst="rect">
            <a:avLst/>
          </a:prstGeom>
          <a:ln>
            <a:noFill/>
          </a:ln>
        </p:spPr>
      </p:pic>
      <p:pic>
        <p:nvPicPr>
          <p:cNvPr id="64" name="Picture 63"/>
          <p:cNvPicPr/>
          <p:nvPr/>
        </p:nvPicPr>
        <p:blipFill>
          <a:blip r:embed="rId7"/>
          <a:stretch/>
        </p:blipFill>
        <p:spPr>
          <a:xfrm>
            <a:off x="6964951" y="487800"/>
            <a:ext cx="2418120" cy="3169800"/>
          </a:xfrm>
          <a:prstGeom prst="rect">
            <a:avLst/>
          </a:prstGeom>
          <a:ln>
            <a:noFill/>
          </a:ln>
        </p:spPr>
      </p:pic>
      <p:cxnSp>
        <p:nvCxnSpPr>
          <p:cNvPr id="3" name="Straight Arrow Connector 2">
            <a:extLst>
              <a:ext uri="{FF2B5EF4-FFF2-40B4-BE49-F238E27FC236}">
                <a16:creationId xmlns:a16="http://schemas.microsoft.com/office/drawing/2014/main" id="{10280F90-A116-4ECB-93B2-942F117D3E76}"/>
              </a:ext>
            </a:extLst>
          </p:cNvPr>
          <p:cNvCxnSpPr/>
          <p:nvPr/>
        </p:nvCxnSpPr>
        <p:spPr>
          <a:xfrm>
            <a:off x="4545244" y="5896303"/>
            <a:ext cx="0" cy="548640"/>
          </a:xfrm>
          <a:prstGeom prst="straightConnector1">
            <a:avLst/>
          </a:prstGeom>
          <a:ln w="53975">
            <a:tailEnd type="triangle"/>
          </a:ln>
        </p:spPr>
        <p:style>
          <a:lnRef idx="3">
            <a:schemeClr val="dk1"/>
          </a:lnRef>
          <a:fillRef idx="0">
            <a:schemeClr val="dk1"/>
          </a:fillRef>
          <a:effectRef idx="2">
            <a:schemeClr val="dk1"/>
          </a:effectRef>
          <a:fontRef idx="minor">
            <a:schemeClr val="tx1"/>
          </a:fontRef>
        </p:style>
      </p:cxnSp>
      <p:pic>
        <p:nvPicPr>
          <p:cNvPr id="1026" name="Picture 2" descr="GSL Hero Image">
            <a:extLst>
              <a:ext uri="{FF2B5EF4-FFF2-40B4-BE49-F238E27FC236}">
                <a16:creationId xmlns:a16="http://schemas.microsoft.com/office/drawing/2014/main" id="{446270A0-85C5-4AE8-BB55-ECCBCBA0A27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807460" y="6549446"/>
            <a:ext cx="2314982" cy="95187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2E1FCF3-DBD6-4DE7-98EF-E4DFF416A1CA}"/>
              </a:ext>
            </a:extLst>
          </p:cNvPr>
          <p:cNvSpPr txBox="1"/>
          <p:nvPr/>
        </p:nvSpPr>
        <p:spPr>
          <a:xfrm>
            <a:off x="3003528" y="6723939"/>
            <a:ext cx="2582758" cy="646331"/>
          </a:xfrm>
          <a:prstGeom prst="rect">
            <a:avLst/>
          </a:prstGeom>
          <a:noFill/>
        </p:spPr>
        <p:txBody>
          <a:bodyPr wrap="none" rtlCol="0">
            <a:spAutoFit/>
          </a:bodyPr>
          <a:lstStyle/>
          <a:p>
            <a:r>
              <a:rPr lang="en-US" dirty="0"/>
              <a:t>Gray System Labs</a:t>
            </a:r>
          </a:p>
          <a:p>
            <a:r>
              <a:rPr lang="en-US" dirty="0"/>
              <a:t>(Seattle, Madison, Bay)</a:t>
            </a:r>
          </a:p>
        </p:txBody>
      </p:sp>
      <p:pic>
        <p:nvPicPr>
          <p:cNvPr id="1032" name="Picture 8" descr="Microsoft unveils its new logo, the first major change in 25 years - The  Verge">
            <a:extLst>
              <a:ext uri="{FF2B5EF4-FFF2-40B4-BE49-F238E27FC236}">
                <a16:creationId xmlns:a16="http://schemas.microsoft.com/office/drawing/2014/main" id="{171EE8DD-0C6F-41A1-8C7C-E2449F4114F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532631" y="6552606"/>
            <a:ext cx="1214777" cy="91113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extShape 1"/>
          <p:cNvSpPr txBox="1"/>
          <p:nvPr/>
        </p:nvSpPr>
        <p:spPr>
          <a:xfrm>
            <a:off x="504000" y="301320"/>
            <a:ext cx="9071640" cy="1262160"/>
          </a:xfrm>
          <a:prstGeom prst="rect">
            <a:avLst/>
          </a:prstGeom>
          <a:noFill/>
          <a:ln>
            <a:noFill/>
          </a:ln>
        </p:spPr>
        <p:txBody>
          <a:bodyPr lIns="0" tIns="0" rIns="0" bIns="0" anchor="ctr"/>
          <a:lstStyle/>
          <a:p>
            <a:pPr algn="ctr"/>
            <a:r>
              <a:rPr lang="en-US" sz="4400" b="0" strike="noStrike" spc="-1">
                <a:latin typeface="Arial"/>
              </a:rPr>
              <a:t>AutoML &amp; dabl</a:t>
            </a:r>
          </a:p>
        </p:txBody>
      </p:sp>
      <p:sp>
        <p:nvSpPr>
          <p:cNvPr id="121" name="TextShape 2"/>
          <p:cNvSpPr txBox="1"/>
          <p:nvPr/>
        </p:nvSpPr>
        <p:spPr>
          <a:xfrm>
            <a:off x="504000" y="1769040"/>
            <a:ext cx="9071640" cy="4384440"/>
          </a:xfrm>
          <a:prstGeom prst="rect">
            <a:avLst/>
          </a:prstGeom>
          <a:noFill/>
          <a:ln>
            <a:noFill/>
          </a:ln>
        </p:spPr>
        <p:txBody>
          <a:bodyPr lIns="0" tIns="0" rIns="0" bIns="0">
            <a:normAutofit/>
          </a:bodyPr>
          <a:lstStyle/>
          <a:p>
            <a:endParaRPr lang="en-US" sz="3200" b="0" strike="noStrike" spc="-1">
              <a:latin typeface="Arial"/>
            </a:endParaRPr>
          </a:p>
        </p:txBody>
      </p:sp>
      <p:pic>
        <p:nvPicPr>
          <p:cNvPr id="122" name="Picture 121"/>
          <p:cNvPicPr/>
          <p:nvPr/>
        </p:nvPicPr>
        <p:blipFill>
          <a:blip r:embed="rId3"/>
          <a:stretch/>
        </p:blipFill>
        <p:spPr>
          <a:xfrm>
            <a:off x="1276920" y="1178640"/>
            <a:ext cx="7526160" cy="4246920"/>
          </a:xfrm>
          <a:prstGeom prst="rect">
            <a:avLst/>
          </a:prstGeom>
          <a:ln>
            <a:noFill/>
          </a:ln>
        </p:spPr>
      </p:pic>
      <p:sp>
        <p:nvSpPr>
          <p:cNvPr id="123" name="TextShape 3"/>
          <p:cNvSpPr txBox="1"/>
          <p:nvPr/>
        </p:nvSpPr>
        <p:spPr>
          <a:xfrm>
            <a:off x="1463040" y="6492240"/>
            <a:ext cx="4289400" cy="715320"/>
          </a:xfrm>
          <a:prstGeom prst="rect">
            <a:avLst/>
          </a:prstGeom>
          <a:noFill/>
          <a:ln>
            <a:noFill/>
          </a:ln>
        </p:spPr>
        <p:txBody>
          <a:bodyPr lIns="90000" tIns="45000" rIns="90000" bIns="45000"/>
          <a:lstStyle/>
          <a:p>
            <a:r>
              <a:rPr lang="en-US" sz="2200" b="0" strike="noStrike" spc="-1">
                <a:latin typeface="Arial"/>
              </a:rPr>
              <a:t>ac = AnyClassifier()</a:t>
            </a:r>
          </a:p>
          <a:p>
            <a:r>
              <a:rPr lang="en-US" sz="2200" b="0" strike="noStrike" spc="-1">
                <a:latin typeface="Arial"/>
              </a:rPr>
              <a:t>ac.fit(data, target_col="survived")</a:t>
            </a:r>
          </a:p>
        </p:txBody>
      </p:sp>
      <p:sp>
        <p:nvSpPr>
          <p:cNvPr id="124" name="TextShape 4"/>
          <p:cNvSpPr txBox="1"/>
          <p:nvPr/>
        </p:nvSpPr>
        <p:spPr>
          <a:xfrm>
            <a:off x="1463040" y="5486400"/>
            <a:ext cx="4335120" cy="849960"/>
          </a:xfrm>
          <a:prstGeom prst="rect">
            <a:avLst/>
          </a:prstGeom>
          <a:noFill/>
          <a:ln>
            <a:noFill/>
          </a:ln>
        </p:spPr>
        <p:txBody>
          <a:bodyPr lIns="90000" tIns="45000" rIns="90000" bIns="45000"/>
          <a:lstStyle/>
          <a:p>
            <a:r>
              <a:rPr lang="en-US" sz="2200" b="0" strike="noStrike" spc="-1" dirty="0" err="1">
                <a:latin typeface="Arial"/>
              </a:rPr>
              <a:t>sc</a:t>
            </a:r>
            <a:r>
              <a:rPr lang="en-US" sz="2200" b="0" strike="noStrike" spc="-1" dirty="0">
                <a:latin typeface="Arial"/>
              </a:rPr>
              <a:t> = </a:t>
            </a:r>
            <a:r>
              <a:rPr lang="en-US" sz="2200" b="0" strike="noStrike" spc="-1" dirty="0" err="1">
                <a:latin typeface="Arial"/>
              </a:rPr>
              <a:t>SimpleClassifier</a:t>
            </a:r>
            <a:r>
              <a:rPr lang="en-US" sz="2200" b="0" strike="noStrike" spc="-1" dirty="0">
                <a:latin typeface="Arial"/>
              </a:rPr>
              <a:t>()</a:t>
            </a:r>
          </a:p>
          <a:p>
            <a:r>
              <a:rPr lang="en-US" sz="2200" b="0" strike="noStrike" spc="-1" dirty="0" err="1">
                <a:latin typeface="Arial"/>
              </a:rPr>
              <a:t>sc.fit</a:t>
            </a:r>
            <a:r>
              <a:rPr lang="en-US" sz="2200" b="0" strike="noStrike" spc="-1" dirty="0">
                <a:latin typeface="Arial"/>
              </a:rPr>
              <a:t>(data, </a:t>
            </a:r>
            <a:r>
              <a:rPr lang="en-US" sz="2200" b="0" strike="noStrike" spc="-1" dirty="0" err="1">
                <a:latin typeface="Arial"/>
              </a:rPr>
              <a:t>target_col</a:t>
            </a:r>
            <a:r>
              <a:rPr lang="en-US" sz="2200" b="0" strike="noStrike" spc="-1" dirty="0">
                <a:latin typeface="Arial"/>
              </a:rPr>
              <a:t>=”survived”)</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CustomShape 1"/>
          <p:cNvSpPr/>
          <p:nvPr/>
        </p:nvSpPr>
        <p:spPr>
          <a:xfrm>
            <a:off x="411487" y="1993258"/>
            <a:ext cx="7726855" cy="978244"/>
          </a:xfrm>
          <a:prstGeom prst="rect">
            <a:avLst/>
          </a:prstGeom>
          <a:noFill/>
          <a:ln>
            <a:noFill/>
          </a:ln>
        </p:spPr>
        <p:style>
          <a:lnRef idx="0">
            <a:scrgbClr r="0" g="0" b="0"/>
          </a:lnRef>
          <a:fillRef idx="0">
            <a:scrgbClr r="0" g="0" b="0"/>
          </a:fillRef>
          <a:effectRef idx="0">
            <a:scrgbClr r="0" g="0" b="0"/>
          </a:effectRef>
          <a:fontRef idx="minor"/>
        </p:style>
        <p:txBody>
          <a:bodyPr lIns="67505" tIns="33753" rIns="67505" bIns="33753"/>
          <a:lstStyle/>
          <a:p>
            <a:pPr>
              <a:lnSpc>
                <a:spcPct val="100000"/>
              </a:lnSpc>
            </a:pPr>
            <a:r>
              <a:rPr lang="en-US" sz="2100" spc="-1" dirty="0">
                <a:solidFill>
                  <a:srgbClr val="000000"/>
                </a:solidFill>
                <a:latin typeface="Source Code Pro"/>
                <a:ea typeface="DejaVu Sans"/>
              </a:rPr>
              <a:t>data = </a:t>
            </a:r>
            <a:r>
              <a:rPr lang="en-US" sz="2100" spc="-1" dirty="0" err="1">
                <a:solidFill>
                  <a:srgbClr val="000000"/>
                </a:solidFill>
                <a:latin typeface="Source Code Pro"/>
                <a:ea typeface="DejaVu Sans"/>
              </a:rPr>
              <a:t>pd.read_csv</a:t>
            </a:r>
            <a:r>
              <a:rPr lang="en-US" sz="2100" spc="-1" dirty="0">
                <a:solidFill>
                  <a:srgbClr val="000000"/>
                </a:solidFill>
                <a:latin typeface="Source Code Pro"/>
                <a:ea typeface="DejaVu Sans"/>
              </a:rPr>
              <a:t>("adult.csv")</a:t>
            </a:r>
            <a:endParaRPr lang="en-US" sz="2100" spc="-1" dirty="0">
              <a:latin typeface="Source Code Pro"/>
            </a:endParaRPr>
          </a:p>
          <a:p>
            <a:pPr>
              <a:lnSpc>
                <a:spcPct val="100000"/>
              </a:lnSpc>
            </a:pPr>
            <a:r>
              <a:rPr lang="en-US" sz="2100" spc="-1" dirty="0">
                <a:solidFill>
                  <a:srgbClr val="000000"/>
                </a:solidFill>
                <a:latin typeface="Source Code Pro"/>
                <a:ea typeface="DejaVu Sans"/>
              </a:rPr>
              <a:t>plot(data, 'income’)</a:t>
            </a:r>
            <a:endParaRPr lang="en-US" sz="2100" spc="-1" dirty="0">
              <a:latin typeface="Source Code Pro"/>
            </a:endParaRPr>
          </a:p>
          <a:p>
            <a:pPr>
              <a:lnSpc>
                <a:spcPct val="100000"/>
              </a:lnSpc>
            </a:pPr>
            <a:endParaRPr lang="en-US" sz="1350" spc="-1" dirty="0">
              <a:latin typeface="Arial"/>
            </a:endParaRPr>
          </a:p>
        </p:txBody>
      </p:sp>
      <p:pic>
        <p:nvPicPr>
          <p:cNvPr id="262" name="Picture 261"/>
          <p:cNvPicPr/>
          <p:nvPr/>
        </p:nvPicPr>
        <p:blipFill>
          <a:blip r:embed="rId2"/>
          <a:stretch/>
        </p:blipFill>
        <p:spPr>
          <a:xfrm>
            <a:off x="6746637" y="3034149"/>
            <a:ext cx="3369068" cy="3369068"/>
          </a:xfrm>
          <a:prstGeom prst="rect">
            <a:avLst/>
          </a:prstGeom>
          <a:ln>
            <a:noFill/>
          </a:ln>
        </p:spPr>
      </p:pic>
      <p:pic>
        <p:nvPicPr>
          <p:cNvPr id="263" name="Picture 262"/>
          <p:cNvPicPr/>
          <p:nvPr/>
        </p:nvPicPr>
        <p:blipFill>
          <a:blip r:embed="rId3"/>
          <a:stretch/>
        </p:blipFill>
        <p:spPr>
          <a:xfrm>
            <a:off x="36405" y="3056917"/>
            <a:ext cx="6630819" cy="3314170"/>
          </a:xfrm>
          <a:prstGeom prst="rect">
            <a:avLst/>
          </a:prstGeom>
          <a:ln>
            <a:noFill/>
          </a:ln>
        </p:spPr>
      </p:pic>
      <p:sp>
        <p:nvSpPr>
          <p:cNvPr id="6" name="CustomShape 1">
            <a:extLst>
              <a:ext uri="{FF2B5EF4-FFF2-40B4-BE49-F238E27FC236}">
                <a16:creationId xmlns:a16="http://schemas.microsoft.com/office/drawing/2014/main" id="{F9B1A7B8-E135-4B74-86AA-850768869D61}"/>
              </a:ext>
            </a:extLst>
          </p:cNvPr>
          <p:cNvSpPr/>
          <p:nvPr/>
        </p:nvSpPr>
        <p:spPr>
          <a:xfrm>
            <a:off x="1594493" y="1008304"/>
            <a:ext cx="6802646" cy="945074"/>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951" spc="-1" dirty="0" err="1">
                <a:solidFill>
                  <a:srgbClr val="000000"/>
                </a:solidFill>
                <a:latin typeface="Source Code Pro"/>
                <a:ea typeface="DejaVu Sans"/>
              </a:rPr>
              <a:t>dabl.plot</a:t>
            </a:r>
            <a:endParaRPr lang="en-US" sz="4951"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CustomShape 1"/>
          <p:cNvSpPr/>
          <p:nvPr/>
        </p:nvSpPr>
        <p:spPr>
          <a:xfrm>
            <a:off x="504000" y="777095"/>
            <a:ext cx="9070560" cy="126108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spc="-1" dirty="0">
                <a:solidFill>
                  <a:srgbClr val="000000"/>
                </a:solidFill>
                <a:latin typeface="Arial"/>
                <a:ea typeface="DejaVu Sans"/>
              </a:rPr>
              <a:t>Portfolio creation</a:t>
            </a:r>
            <a:endParaRPr lang="en-US" sz="4400" spc="-1" dirty="0">
              <a:latin typeface="Arial"/>
            </a:endParaRPr>
          </a:p>
        </p:txBody>
      </p:sp>
      <p:sp>
        <p:nvSpPr>
          <p:cNvPr id="313" name="CustomShape 2"/>
          <p:cNvSpPr/>
          <p:nvPr/>
        </p:nvSpPr>
        <p:spPr>
          <a:xfrm>
            <a:off x="504000" y="1941949"/>
            <a:ext cx="9071280" cy="438336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lnSpcReduction="10000"/>
          </a:bodyPr>
          <a:lstStyle/>
          <a:p>
            <a:pPr marL="432014" indent="-323291">
              <a:spcBef>
                <a:spcPts val="1417"/>
              </a:spcBef>
              <a:buClr>
                <a:srgbClr val="000000"/>
              </a:buClr>
              <a:buSzPct val="45000"/>
              <a:buFont typeface="Wingdings" charset="2"/>
              <a:buChar char=""/>
            </a:pPr>
            <a:r>
              <a:rPr lang="en-US" sz="3200" spc="-1" dirty="0">
                <a:solidFill>
                  <a:srgbClr val="000000"/>
                </a:solidFill>
                <a:latin typeface="Arial"/>
                <a:ea typeface="DejaVu Sans"/>
              </a:rPr>
              <a:t>Run Hyper-parameter optimization across models on large benchmark suite (OpenML-CC18)</a:t>
            </a:r>
            <a:endParaRPr lang="en-US" sz="3200" spc="-1" dirty="0">
              <a:latin typeface="Arial"/>
            </a:endParaRPr>
          </a:p>
          <a:p>
            <a:pPr marL="432014" indent="-323291">
              <a:spcBef>
                <a:spcPts val="1417"/>
              </a:spcBef>
              <a:buClr>
                <a:srgbClr val="000000"/>
              </a:buClr>
              <a:buSzPct val="45000"/>
              <a:buFont typeface="Wingdings" charset="2"/>
              <a:buChar char=""/>
            </a:pPr>
            <a:r>
              <a:rPr lang="en-US" sz="3200" spc="-1" dirty="0">
                <a:solidFill>
                  <a:srgbClr val="000000"/>
                </a:solidFill>
                <a:latin typeface="Arial"/>
                <a:ea typeface="DejaVu Sans"/>
              </a:rPr>
              <a:t>Evaluate all final models across all datasets</a:t>
            </a:r>
            <a:endParaRPr lang="en-US" sz="3200" spc="-1" dirty="0">
              <a:latin typeface="Arial"/>
            </a:endParaRPr>
          </a:p>
          <a:p>
            <a:pPr marL="432014" indent="-323291">
              <a:spcBef>
                <a:spcPts val="1417"/>
              </a:spcBef>
              <a:buClr>
                <a:srgbClr val="000000"/>
              </a:buClr>
              <a:buSzPct val="45000"/>
              <a:buFont typeface="Wingdings" charset="2"/>
              <a:buChar char=""/>
            </a:pPr>
            <a:r>
              <a:rPr lang="en-US" sz="3200" spc="-1" dirty="0">
                <a:solidFill>
                  <a:srgbClr val="000000"/>
                </a:solidFill>
                <a:latin typeface="Arial"/>
                <a:ea typeface="DejaVu Sans"/>
              </a:rPr>
              <a:t>Greedily create portfolio of best-performing, diverse models</a:t>
            </a:r>
            <a:endParaRPr lang="en-US" sz="3200" spc="-1" dirty="0">
              <a:latin typeface="Arial"/>
            </a:endParaRPr>
          </a:p>
          <a:p>
            <a:pPr marL="432014" indent="-323291">
              <a:spcBef>
                <a:spcPts val="1417"/>
              </a:spcBef>
              <a:buClr>
                <a:srgbClr val="000000"/>
              </a:buClr>
              <a:buSzPct val="45000"/>
              <a:buFont typeface="Wingdings" charset="2"/>
              <a:buChar char=""/>
            </a:pPr>
            <a:r>
              <a:rPr lang="en-US" sz="3200" spc="-1" dirty="0">
                <a:solidFill>
                  <a:srgbClr val="000000"/>
                </a:solidFill>
                <a:latin typeface="Arial"/>
                <a:ea typeface="DejaVu Sans"/>
              </a:rPr>
              <a:t>“Practical Automated Machine Learning</a:t>
            </a:r>
            <a:endParaRPr lang="en-US" sz="3200" spc="-1" dirty="0">
              <a:latin typeface="Arial"/>
            </a:endParaRPr>
          </a:p>
          <a:p>
            <a:pPr marL="432014" indent="-323291">
              <a:spcBef>
                <a:spcPts val="1417"/>
              </a:spcBef>
              <a:buClr>
                <a:srgbClr val="000000"/>
              </a:buClr>
              <a:buSzPct val="45000"/>
              <a:buFont typeface="Wingdings" charset="2"/>
              <a:buChar char=""/>
            </a:pPr>
            <a:r>
              <a:rPr lang="en-US" sz="3200" spc="-1" dirty="0">
                <a:solidFill>
                  <a:srgbClr val="000000"/>
                </a:solidFill>
                <a:latin typeface="Arial"/>
                <a:ea typeface="DejaVu Sans"/>
              </a:rPr>
              <a:t>for the </a:t>
            </a:r>
            <a:r>
              <a:rPr lang="en-US" sz="3200" spc="-1" dirty="0" err="1">
                <a:solidFill>
                  <a:srgbClr val="000000"/>
                </a:solidFill>
                <a:latin typeface="Arial"/>
                <a:ea typeface="DejaVu Sans"/>
              </a:rPr>
              <a:t>AutoML</a:t>
            </a:r>
            <a:r>
              <a:rPr lang="en-US" sz="3200" spc="-1" dirty="0">
                <a:solidFill>
                  <a:srgbClr val="000000"/>
                </a:solidFill>
                <a:latin typeface="Arial"/>
                <a:ea typeface="DejaVu Sans"/>
              </a:rPr>
              <a:t> Challenge 2018” </a:t>
            </a:r>
            <a:r>
              <a:rPr lang="en-US" sz="3200" spc="-1" dirty="0" err="1">
                <a:solidFill>
                  <a:srgbClr val="000000"/>
                </a:solidFill>
                <a:latin typeface="Arial"/>
                <a:ea typeface="DejaVu Sans"/>
              </a:rPr>
              <a:t>Feurer</a:t>
            </a:r>
            <a:r>
              <a:rPr lang="en-US" sz="3200" spc="-1" dirty="0">
                <a:solidFill>
                  <a:srgbClr val="000000"/>
                </a:solidFill>
                <a:latin typeface="Arial"/>
                <a:ea typeface="DejaVu Sans"/>
              </a:rPr>
              <a:t> et. al.</a:t>
            </a:r>
            <a:endParaRPr lang="en-US" sz="3200"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CustomShape 1"/>
          <p:cNvSpPr/>
          <p:nvPr/>
        </p:nvSpPr>
        <p:spPr>
          <a:xfrm>
            <a:off x="504000" y="301320"/>
            <a:ext cx="9070560" cy="5849640"/>
          </a:xfrm>
          <a:prstGeom prst="rect">
            <a:avLst/>
          </a:prstGeom>
          <a:noFill/>
          <a:ln>
            <a:noFill/>
          </a:ln>
        </p:spPr>
        <p:style>
          <a:lnRef idx="0">
            <a:scrgbClr r="0" g="0" b="0"/>
          </a:lnRef>
          <a:fillRef idx="0">
            <a:scrgbClr r="0" g="0" b="0"/>
          </a:fillRef>
          <a:effectRef idx="0">
            <a:scrgbClr r="0" g="0" b="0"/>
          </a:effectRef>
          <a:fontRef idx="minor"/>
        </p:style>
      </p:sp>
      <p:pic>
        <p:nvPicPr>
          <p:cNvPr id="316" name="Picture 315"/>
          <p:cNvPicPr/>
          <p:nvPr/>
        </p:nvPicPr>
        <p:blipFill>
          <a:blip r:embed="rId2"/>
          <a:stretch/>
        </p:blipFill>
        <p:spPr>
          <a:xfrm>
            <a:off x="324000" y="1463040"/>
            <a:ext cx="9825120" cy="1252440"/>
          </a:xfrm>
          <a:prstGeom prst="rect">
            <a:avLst/>
          </a:prstGeom>
          <a:ln>
            <a:noFill/>
          </a:ln>
        </p:spPr>
      </p:pic>
      <p:pic>
        <p:nvPicPr>
          <p:cNvPr id="317" name="Picture 316"/>
          <p:cNvPicPr/>
          <p:nvPr/>
        </p:nvPicPr>
        <p:blipFill>
          <a:blip r:embed="rId3"/>
          <a:stretch/>
        </p:blipFill>
        <p:spPr>
          <a:xfrm>
            <a:off x="432720" y="4023361"/>
            <a:ext cx="9350640" cy="96084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CustomShape 1"/>
          <p:cNvSpPr/>
          <p:nvPr/>
        </p:nvSpPr>
        <p:spPr>
          <a:xfrm>
            <a:off x="1637810" y="943386"/>
            <a:ext cx="6802646" cy="945074"/>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300" spc="-1" dirty="0">
                <a:solidFill>
                  <a:srgbClr val="000000"/>
                </a:solidFill>
                <a:latin typeface="Arial"/>
                <a:ea typeface="DejaVu Sans"/>
              </a:rPr>
              <a:t>Model Explanation</a:t>
            </a:r>
            <a:endParaRPr lang="en-US" sz="3300" spc="-1" dirty="0">
              <a:latin typeface="Arial"/>
            </a:endParaRPr>
          </a:p>
        </p:txBody>
      </p:sp>
      <p:sp>
        <p:nvSpPr>
          <p:cNvPr id="298" name="CustomShape 2"/>
          <p:cNvSpPr/>
          <p:nvPr/>
        </p:nvSpPr>
        <p:spPr>
          <a:xfrm>
            <a:off x="1637810" y="2271350"/>
            <a:ext cx="6803186" cy="3286969"/>
          </a:xfrm>
          <a:prstGeom prst="rect">
            <a:avLst/>
          </a:prstGeom>
          <a:noFill/>
          <a:ln>
            <a:noFill/>
          </a:ln>
        </p:spPr>
        <p:style>
          <a:lnRef idx="0">
            <a:scrgbClr r="0" g="0" b="0"/>
          </a:lnRef>
          <a:fillRef idx="0">
            <a:scrgbClr r="0" g="0" b="0"/>
          </a:fillRef>
          <a:effectRef idx="0">
            <a:scrgbClr r="0" g="0" b="0"/>
          </a:effectRef>
          <a:fontRef idx="minor"/>
        </p:style>
      </p:sp>
      <p:pic>
        <p:nvPicPr>
          <p:cNvPr id="299" name="Picture 298"/>
          <p:cNvPicPr/>
          <p:nvPr/>
        </p:nvPicPr>
        <p:blipFill>
          <a:blip r:embed="rId2"/>
          <a:stretch/>
        </p:blipFill>
        <p:spPr>
          <a:xfrm>
            <a:off x="287447" y="1683843"/>
            <a:ext cx="2846320" cy="2134260"/>
          </a:xfrm>
          <a:prstGeom prst="rect">
            <a:avLst/>
          </a:prstGeom>
          <a:ln>
            <a:noFill/>
          </a:ln>
        </p:spPr>
      </p:pic>
      <p:pic>
        <p:nvPicPr>
          <p:cNvPr id="300" name="Picture 299"/>
          <p:cNvPicPr/>
          <p:nvPr/>
        </p:nvPicPr>
        <p:blipFill>
          <a:blip r:embed="rId3"/>
          <a:stretch/>
        </p:blipFill>
        <p:spPr>
          <a:xfrm>
            <a:off x="173084" y="4031349"/>
            <a:ext cx="2907175" cy="2180023"/>
          </a:xfrm>
          <a:prstGeom prst="rect">
            <a:avLst/>
          </a:prstGeom>
          <a:ln>
            <a:noFill/>
          </a:ln>
        </p:spPr>
      </p:pic>
      <p:pic>
        <p:nvPicPr>
          <p:cNvPr id="301" name="Picture 300"/>
          <p:cNvPicPr/>
          <p:nvPr/>
        </p:nvPicPr>
        <p:blipFill>
          <a:blip r:embed="rId4"/>
          <a:stretch/>
        </p:blipFill>
        <p:spPr>
          <a:xfrm>
            <a:off x="3631704" y="2191354"/>
            <a:ext cx="6073179" cy="3914509"/>
          </a:xfrm>
          <a:prstGeom prst="rect">
            <a:avLst/>
          </a:prstGeom>
          <a:ln>
            <a:noFill/>
          </a:ln>
        </p:spPr>
      </p:pic>
    </p:spTree>
    <p:extLst>
      <p:ext uri="{BB962C8B-B14F-4D97-AF65-F5344CB8AC3E}">
        <p14:creationId xmlns:p14="http://schemas.microsoft.com/office/powerpoint/2010/main" val="289065569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Shape 1"/>
          <p:cNvSpPr txBox="1"/>
          <p:nvPr/>
        </p:nvSpPr>
        <p:spPr>
          <a:xfrm>
            <a:off x="504000" y="2578320"/>
            <a:ext cx="9071640" cy="1262160"/>
          </a:xfrm>
          <a:prstGeom prst="rect">
            <a:avLst/>
          </a:prstGeom>
          <a:noFill/>
          <a:ln>
            <a:noFill/>
          </a:ln>
        </p:spPr>
        <p:txBody>
          <a:bodyPr lIns="0" tIns="0" rIns="0" bIns="0" anchor="ctr"/>
          <a:lstStyle/>
          <a:p>
            <a:pPr algn="ctr"/>
            <a:r>
              <a:rPr lang="en-US" sz="4400" b="0" strike="noStrike" spc="-1" dirty="0">
                <a:latin typeface="Arial"/>
              </a:rPr>
              <a:t>Current Work</a:t>
            </a:r>
          </a:p>
        </p:txBody>
      </p:sp>
      <p:sp>
        <p:nvSpPr>
          <p:cNvPr id="2" name="TextBox 1">
            <a:extLst>
              <a:ext uri="{FF2B5EF4-FFF2-40B4-BE49-F238E27FC236}">
                <a16:creationId xmlns:a16="http://schemas.microsoft.com/office/drawing/2014/main" id="{7B8B49F1-BE46-4AA0-BB52-8F83F84F27D5}"/>
              </a:ext>
            </a:extLst>
          </p:cNvPr>
          <p:cNvSpPr txBox="1"/>
          <p:nvPr/>
        </p:nvSpPr>
        <p:spPr>
          <a:xfrm>
            <a:off x="1504481" y="3936875"/>
            <a:ext cx="6301725" cy="646331"/>
          </a:xfrm>
          <a:prstGeom prst="rect">
            <a:avLst/>
          </a:prstGeom>
          <a:noFill/>
        </p:spPr>
        <p:txBody>
          <a:bodyPr wrap="none" rtlCol="0">
            <a:spAutoFit/>
          </a:bodyPr>
          <a:lstStyle/>
          <a:p>
            <a:r>
              <a:rPr lang="en-US" dirty="0"/>
              <a:t>See </a:t>
            </a:r>
            <a:r>
              <a:rPr lang="en-US" dirty="0">
                <a:hlinkClick r:id="rId3"/>
              </a:rPr>
              <a:t>https://github.com/scikit-learn/enhancement_proposals/</a:t>
            </a:r>
            <a:endParaRPr lang="en-US" dirty="0"/>
          </a:p>
          <a:p>
            <a:r>
              <a:rPr lang="en-US" dirty="0"/>
              <a:t>For API discussions (SLEPS)</a:t>
            </a:r>
          </a:p>
        </p:txBody>
      </p:sp>
    </p:spTree>
    <p:extLst>
      <p:ext uri="{BB962C8B-B14F-4D97-AF65-F5344CB8AC3E}">
        <p14:creationId xmlns:p14="http://schemas.microsoft.com/office/powerpoint/2010/main" val="321682348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D7D05-61DB-4DC7-ADD8-A2A32DBE07DE}"/>
              </a:ext>
            </a:extLst>
          </p:cNvPr>
          <p:cNvSpPr txBox="1">
            <a:spLocks noGrp="1"/>
          </p:cNvSpPr>
          <p:nvPr>
            <p:ph type="title" idx="4294967295"/>
          </p:nvPr>
        </p:nvSpPr>
        <p:spPr/>
        <p:txBody>
          <a:bodyPr/>
          <a:lstStyle/>
          <a:p>
            <a:pPr lvl="0"/>
            <a:r>
              <a:rPr lang="en-US"/>
              <a:t>Pandas &amp; Feature Names</a:t>
            </a:r>
            <a:br>
              <a:rPr lang="en-US"/>
            </a:br>
            <a:endParaRPr lang="en-US"/>
          </a:p>
        </p:txBody>
      </p:sp>
      <p:sp>
        <p:nvSpPr>
          <p:cNvPr id="3" name="Text Placeholder 2">
            <a:extLst>
              <a:ext uri="{FF2B5EF4-FFF2-40B4-BE49-F238E27FC236}">
                <a16:creationId xmlns:a16="http://schemas.microsoft.com/office/drawing/2014/main" id="{590CAA54-7F7B-4D1A-AE75-B96B2679CB17}"/>
              </a:ext>
            </a:extLst>
          </p:cNvPr>
          <p:cNvSpPr txBox="1">
            <a:spLocks noGrp="1"/>
          </p:cNvSpPr>
          <p:nvPr>
            <p:ph type="body" idx="4294967295"/>
          </p:nvPr>
        </p:nvSpPr>
        <p:spPr/>
        <p:txBody>
          <a:bodyPr/>
          <a:lstStyle/>
          <a:p>
            <a:r>
              <a:rPr lang="en-US" dirty="0">
                <a:hlinkClick r:id="rId3"/>
              </a:rPr>
              <a:t>https://github.com/scikit-learn/enhancement_proposals/pull/37</a:t>
            </a:r>
            <a:endParaRPr lang="en-US" dirty="0"/>
          </a:p>
          <a:p>
            <a:r>
              <a:rPr lang="en-US" dirty="0"/>
              <a:t>Probably: allow returning of pandas </a:t>
            </a:r>
            <a:r>
              <a:rPr lang="en-US" dirty="0" err="1"/>
              <a:t>dataframes</a:t>
            </a:r>
            <a:r>
              <a:rPr lang="en-US" dirty="0"/>
              <a:t> and </a:t>
            </a:r>
            <a:r>
              <a:rPr lang="en-US" dirty="0" err="1"/>
              <a:t>xarray</a:t>
            </a:r>
            <a:r>
              <a:rPr lang="en-US" dirty="0"/>
              <a:t> arrays in all transformers / pipelines.</a:t>
            </a:r>
          </a:p>
          <a:p>
            <a:endParaRPr lang="en-US" dirty="0"/>
          </a:p>
          <a:p>
            <a:r>
              <a:rPr lang="en-US" dirty="0"/>
              <a:t>Main goal: allow inspection of features in pipelines etc.</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F7DA6-E343-489E-B635-76660BD9EFCE}"/>
              </a:ext>
            </a:extLst>
          </p:cNvPr>
          <p:cNvSpPr>
            <a:spLocks noGrp="1"/>
          </p:cNvSpPr>
          <p:nvPr>
            <p:ph type="title"/>
          </p:nvPr>
        </p:nvSpPr>
        <p:spPr/>
        <p:txBody>
          <a:bodyPr/>
          <a:lstStyle/>
          <a:p>
            <a:r>
              <a:rPr lang="en-US" dirty="0"/>
              <a:t>Data API Consortium and NEP 37</a:t>
            </a:r>
          </a:p>
        </p:txBody>
      </p:sp>
      <p:sp>
        <p:nvSpPr>
          <p:cNvPr id="3" name="Subtitle 2">
            <a:extLst>
              <a:ext uri="{FF2B5EF4-FFF2-40B4-BE49-F238E27FC236}">
                <a16:creationId xmlns:a16="http://schemas.microsoft.com/office/drawing/2014/main" id="{93396B5D-0D12-4486-AB74-7365994AC601}"/>
              </a:ext>
            </a:extLst>
          </p:cNvPr>
          <p:cNvSpPr>
            <a:spLocks noGrp="1"/>
          </p:cNvSpPr>
          <p:nvPr>
            <p:ph type="subTitle"/>
          </p:nvPr>
        </p:nvSpPr>
        <p:spPr/>
        <p:txBody>
          <a:bodyPr/>
          <a:lstStyle/>
          <a:p>
            <a:r>
              <a:rPr lang="en-US" dirty="0">
                <a:hlinkClick r:id="rId2"/>
              </a:rPr>
              <a:t>https://data-apis.org/</a:t>
            </a:r>
            <a:endParaRPr lang="en-US" dirty="0"/>
          </a:p>
          <a:p>
            <a:r>
              <a:rPr lang="en-US" dirty="0">
                <a:hlinkClick r:id="rId3"/>
              </a:rPr>
              <a:t>https://numpy.org/neps/nep-0037-array-module.html</a:t>
            </a:r>
            <a:endParaRPr lang="en-US" dirty="0"/>
          </a:p>
          <a:p>
            <a:endParaRPr lang="en-US" dirty="0"/>
          </a:p>
          <a:p>
            <a:r>
              <a:rPr lang="en-US" dirty="0"/>
              <a:t>Using any </a:t>
            </a:r>
            <a:r>
              <a:rPr lang="en-US" dirty="0" err="1"/>
              <a:t>numpy</a:t>
            </a:r>
            <a:r>
              <a:rPr lang="en-US" dirty="0"/>
              <a:t>-like or pandas-like library as compute backend! (</a:t>
            </a:r>
            <a:r>
              <a:rPr lang="en-US" dirty="0" err="1"/>
              <a:t>mxnet</a:t>
            </a:r>
            <a:r>
              <a:rPr lang="en-US" dirty="0"/>
              <a:t>, </a:t>
            </a:r>
            <a:r>
              <a:rPr lang="en-US" dirty="0" err="1"/>
              <a:t>CuPy</a:t>
            </a:r>
            <a:r>
              <a:rPr lang="en-US" dirty="0"/>
              <a:t>, </a:t>
            </a:r>
            <a:r>
              <a:rPr lang="en-US" dirty="0" err="1"/>
              <a:t>modlin</a:t>
            </a:r>
            <a:r>
              <a:rPr lang="en-US" dirty="0"/>
              <a:t>, </a:t>
            </a:r>
            <a:r>
              <a:rPr lang="en-US" dirty="0" err="1"/>
              <a:t>dask</a:t>
            </a:r>
            <a:r>
              <a:rPr lang="en-US" dirty="0"/>
              <a:t>, ….)</a:t>
            </a:r>
          </a:p>
          <a:p>
            <a:pPr marL="0" indent="0">
              <a:buNone/>
            </a:pPr>
            <a:r>
              <a:rPr lang="en-US" dirty="0"/>
              <a:t>…. except for </a:t>
            </a:r>
            <a:r>
              <a:rPr lang="en-US" dirty="0" err="1"/>
              <a:t>Cython</a:t>
            </a:r>
            <a:r>
              <a:rPr lang="en-US" dirty="0"/>
              <a:t> code…</a:t>
            </a:r>
          </a:p>
        </p:txBody>
      </p:sp>
    </p:spTree>
    <p:extLst>
      <p:ext uri="{BB962C8B-B14F-4D97-AF65-F5344CB8AC3E}">
        <p14:creationId xmlns:p14="http://schemas.microsoft.com/office/powerpoint/2010/main" val="26142951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7" name="Picture 126"/>
          <p:cNvPicPr/>
          <p:nvPr/>
        </p:nvPicPr>
        <p:blipFill>
          <a:blip r:embed="rId3"/>
          <a:stretch/>
        </p:blipFill>
        <p:spPr>
          <a:xfrm>
            <a:off x="91440" y="451440"/>
            <a:ext cx="5089320" cy="6675120"/>
          </a:xfrm>
          <a:prstGeom prst="rect">
            <a:avLst/>
          </a:prstGeom>
          <a:ln>
            <a:noFill/>
          </a:ln>
        </p:spPr>
      </p:pic>
      <p:grpSp>
        <p:nvGrpSpPr>
          <p:cNvPr id="128" name="Group 1"/>
          <p:cNvGrpSpPr/>
          <p:nvPr/>
        </p:nvGrpSpPr>
        <p:grpSpPr>
          <a:xfrm>
            <a:off x="5394960" y="1463040"/>
            <a:ext cx="7935840" cy="5212080"/>
            <a:chOff x="5394960" y="1463040"/>
            <a:chExt cx="7935840" cy="5212080"/>
          </a:xfrm>
        </p:grpSpPr>
        <p:sp>
          <p:nvSpPr>
            <p:cNvPr id="129" name="TextShape 2"/>
            <p:cNvSpPr txBox="1"/>
            <p:nvPr/>
          </p:nvSpPr>
          <p:spPr>
            <a:xfrm>
              <a:off x="6766560" y="1555560"/>
              <a:ext cx="6564240" cy="5119560"/>
            </a:xfrm>
            <a:prstGeom prst="rect">
              <a:avLst/>
            </a:prstGeom>
            <a:noFill/>
            <a:ln>
              <a:noFill/>
            </a:ln>
          </p:spPr>
          <p:txBody>
            <a:bodyPr lIns="90000" tIns="45000" rIns="90000" bIns="45000"/>
            <a:lstStyle/>
            <a:p>
              <a:r>
                <a:rPr lang="en-US" sz="2800" b="0" strike="noStrike" spc="-1">
                  <a:latin typeface="Arial"/>
                </a:rPr>
                <a:t>amueller.github.io</a:t>
              </a:r>
            </a:p>
            <a:p>
              <a:endParaRPr lang="en-US" sz="2800" b="0" strike="noStrike" spc="-1">
                <a:latin typeface="Arial"/>
              </a:endParaRPr>
            </a:p>
            <a:p>
              <a:br/>
              <a:r>
                <a:rPr lang="en-US" sz="2800" b="0" strike="noStrike" spc="-1">
                  <a:latin typeface="Arial"/>
                </a:rPr>
                <a:t>@amuellerml</a:t>
              </a:r>
              <a:br/>
              <a:endParaRPr lang="en-US" sz="2800" b="0" strike="noStrike" spc="-1">
                <a:latin typeface="Arial"/>
              </a:endParaRPr>
            </a:p>
            <a:p>
              <a:endParaRPr lang="en-US" sz="2800" b="0" strike="noStrike" spc="-1">
                <a:latin typeface="Arial"/>
              </a:endParaRPr>
            </a:p>
            <a:p>
              <a:r>
                <a:rPr lang="en-US" sz="2800" b="0" strike="noStrike" spc="-1">
                  <a:latin typeface="Arial"/>
                </a:rPr>
                <a:t>@amueller</a:t>
              </a:r>
              <a:br/>
              <a:endParaRPr lang="en-US" sz="2800" b="0" strike="noStrike" spc="-1">
                <a:latin typeface="Arial"/>
              </a:endParaRPr>
            </a:p>
            <a:p>
              <a:br/>
              <a:r>
                <a:rPr lang="en-US" sz="2800" b="0" strike="noStrike" spc="-1">
                  <a:latin typeface="Arial"/>
                </a:rPr>
                <a:t>andreas.mueller</a:t>
              </a:r>
            </a:p>
            <a:p>
              <a:r>
                <a:rPr lang="en-US" sz="2800" b="0" strike="noStrike" spc="-1">
                  <a:latin typeface="Arial"/>
                </a:rPr>
                <a:t>@columbia.com</a:t>
              </a:r>
            </a:p>
          </p:txBody>
        </p:sp>
        <p:pic>
          <p:nvPicPr>
            <p:cNvPr id="130" name="Picture 129"/>
            <p:cNvPicPr/>
            <p:nvPr/>
          </p:nvPicPr>
          <p:blipFill>
            <a:blip r:embed="rId4"/>
            <a:stretch/>
          </p:blipFill>
          <p:spPr>
            <a:xfrm>
              <a:off x="5394960" y="3858480"/>
              <a:ext cx="1301760" cy="981000"/>
            </a:xfrm>
            <a:prstGeom prst="rect">
              <a:avLst/>
            </a:prstGeom>
            <a:ln>
              <a:noFill/>
            </a:ln>
          </p:spPr>
        </p:pic>
        <p:pic>
          <p:nvPicPr>
            <p:cNvPr id="131" name="Picture 130"/>
            <p:cNvPicPr/>
            <p:nvPr/>
          </p:nvPicPr>
          <p:blipFill>
            <a:blip r:embed="rId5"/>
            <a:stretch/>
          </p:blipFill>
          <p:spPr>
            <a:xfrm>
              <a:off x="5644080" y="5380920"/>
              <a:ext cx="855000" cy="579600"/>
            </a:xfrm>
            <a:prstGeom prst="rect">
              <a:avLst/>
            </a:prstGeom>
            <a:ln>
              <a:noFill/>
            </a:ln>
          </p:spPr>
        </p:pic>
        <p:pic>
          <p:nvPicPr>
            <p:cNvPr id="132" name="Picture 131"/>
            <p:cNvPicPr/>
            <p:nvPr/>
          </p:nvPicPr>
          <p:blipFill>
            <a:blip r:embed="rId6"/>
            <a:stretch/>
          </p:blipFill>
          <p:spPr>
            <a:xfrm>
              <a:off x="5486400" y="2399400"/>
              <a:ext cx="1308240" cy="1381680"/>
            </a:xfrm>
            <a:prstGeom prst="rect">
              <a:avLst/>
            </a:prstGeom>
            <a:ln>
              <a:noFill/>
            </a:ln>
          </p:spPr>
        </p:pic>
        <p:pic>
          <p:nvPicPr>
            <p:cNvPr id="133" name="Picture 132"/>
            <p:cNvPicPr/>
            <p:nvPr/>
          </p:nvPicPr>
          <p:blipFill>
            <a:blip r:embed="rId7"/>
            <a:stretch/>
          </p:blipFill>
          <p:spPr>
            <a:xfrm>
              <a:off x="5760720" y="1463040"/>
              <a:ext cx="731520" cy="772560"/>
            </a:xfrm>
            <a:prstGeom prst="rect">
              <a:avLst/>
            </a:prstGeom>
            <a:ln>
              <a:noFill/>
            </a:ln>
          </p:spPr>
        </p:pic>
      </p:gr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Shape 1"/>
          <p:cNvSpPr txBox="1"/>
          <p:nvPr/>
        </p:nvSpPr>
        <p:spPr>
          <a:xfrm>
            <a:off x="529560" y="1737360"/>
            <a:ext cx="9071640" cy="5851800"/>
          </a:xfrm>
          <a:prstGeom prst="rect">
            <a:avLst/>
          </a:prstGeom>
          <a:noFill/>
          <a:ln>
            <a:noFill/>
          </a:ln>
        </p:spPr>
        <p:txBody>
          <a:bodyPr lIns="0" tIns="0" rIns="0" bIns="0" anchor="ctr"/>
          <a:lstStyle/>
          <a:p>
            <a:pPr algn="ctr"/>
            <a:r>
              <a:rPr lang="en-US" sz="3200" b="0" strike="noStrike" spc="-1" dirty="0">
                <a:latin typeface="Arial"/>
              </a:rPr>
              <a:t>Machine Learning with Python and Scikit-learn</a:t>
            </a:r>
          </a:p>
        </p:txBody>
      </p:sp>
      <p:pic>
        <p:nvPicPr>
          <p:cNvPr id="88" name="Picture 87"/>
          <p:cNvPicPr/>
          <p:nvPr/>
        </p:nvPicPr>
        <p:blipFill>
          <a:blip r:embed="rId3"/>
          <a:stretch/>
        </p:blipFill>
        <p:spPr>
          <a:xfrm>
            <a:off x="2355120" y="329760"/>
            <a:ext cx="5369760" cy="332784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E8C7238-63BF-4A9F-9D99-B2BFA2A2244E}"/>
              </a:ext>
            </a:extLst>
          </p:cNvPr>
          <p:cNvPicPr>
            <a:picLocks noChangeAspect="1"/>
          </p:cNvPicPr>
          <p:nvPr/>
        </p:nvPicPr>
        <p:blipFill>
          <a:blip r:embed="rId3"/>
          <a:stretch>
            <a:fillRect/>
          </a:stretch>
        </p:blipFill>
        <p:spPr>
          <a:xfrm>
            <a:off x="279687" y="171035"/>
            <a:ext cx="7868709" cy="4698195"/>
          </a:xfrm>
          <a:prstGeom prst="rect">
            <a:avLst/>
          </a:prstGeom>
        </p:spPr>
      </p:pic>
      <p:sp>
        <p:nvSpPr>
          <p:cNvPr id="91" name="TextShape 2"/>
          <p:cNvSpPr txBox="1"/>
          <p:nvPr/>
        </p:nvSpPr>
        <p:spPr>
          <a:xfrm>
            <a:off x="7863840" y="1072440"/>
            <a:ext cx="2077560" cy="4871160"/>
          </a:xfrm>
          <a:prstGeom prst="rect">
            <a:avLst/>
          </a:prstGeom>
          <a:solidFill>
            <a:srgbClr val="FFFFFF"/>
          </a:solidFill>
          <a:ln>
            <a:solidFill>
              <a:srgbClr val="FFFFFF"/>
            </a:solidFill>
          </a:ln>
        </p:spPr>
        <p:txBody>
          <a:bodyPr lIns="90000" tIns="45000" rIns="90000" bIns="45000"/>
          <a:lstStyle/>
          <a:p>
            <a:r>
              <a:rPr lang="en-US" sz="1500" b="0" strike="noStrike" spc="-1" dirty="0">
                <a:latin typeface="Arial"/>
              </a:rPr>
              <a:t>Emeritus</a:t>
            </a:r>
          </a:p>
          <a:p>
            <a:r>
              <a:rPr lang="en-US" sz="1500" b="0" strike="noStrike" spc="-1" dirty="0">
                <a:latin typeface="Arial"/>
              </a:rPr>
              <a:t>Core Developers</a:t>
            </a:r>
          </a:p>
          <a:p>
            <a:endParaRPr lang="en-US" sz="1500" b="0" strike="noStrike" spc="-1" dirty="0">
              <a:latin typeface="Arial"/>
            </a:endParaRPr>
          </a:p>
          <a:p>
            <a:r>
              <a:rPr lang="en-US" sz="900" b="0" strike="noStrike" spc="-1" dirty="0">
                <a:latin typeface="Arial"/>
              </a:rPr>
              <a:t>Alexander Fabisch</a:t>
            </a:r>
          </a:p>
          <a:p>
            <a:r>
              <a:rPr lang="en-US" sz="900" b="0" strike="noStrike" spc="-1" dirty="0">
                <a:latin typeface="Arial"/>
              </a:rPr>
              <a:t>Alexandre </a:t>
            </a:r>
            <a:r>
              <a:rPr lang="en-US" sz="900" b="0" strike="noStrike" spc="-1" dirty="0" err="1">
                <a:latin typeface="Arial"/>
              </a:rPr>
              <a:t>Passos</a:t>
            </a:r>
            <a:endParaRPr lang="en-US" sz="900" b="0" strike="noStrike" spc="-1" dirty="0">
              <a:latin typeface="Arial"/>
            </a:endParaRPr>
          </a:p>
          <a:p>
            <a:r>
              <a:rPr lang="en-US" sz="900" b="0" strike="noStrike" spc="-1" dirty="0">
                <a:latin typeface="Arial"/>
              </a:rPr>
              <a:t>Angel Soler </a:t>
            </a:r>
            <a:r>
              <a:rPr lang="en-US" sz="900" b="0" strike="noStrike" spc="-1" dirty="0" err="1">
                <a:latin typeface="Arial"/>
              </a:rPr>
              <a:t>Gollonet</a:t>
            </a:r>
            <a:endParaRPr lang="en-US" sz="900" b="0" strike="noStrike" spc="-1" dirty="0">
              <a:latin typeface="Arial"/>
            </a:endParaRPr>
          </a:p>
          <a:p>
            <a:r>
              <a:rPr lang="en-US" sz="900" b="0" strike="noStrike" spc="-1" dirty="0">
                <a:latin typeface="Arial"/>
              </a:rPr>
              <a:t>Arnaud Joly</a:t>
            </a:r>
          </a:p>
          <a:p>
            <a:r>
              <a:rPr lang="en-US" sz="900" b="0" strike="noStrike" spc="-1" dirty="0">
                <a:latin typeface="Arial"/>
              </a:rPr>
              <a:t>Chris </a:t>
            </a:r>
            <a:r>
              <a:rPr lang="en-US" sz="900" b="0" strike="noStrike" spc="-1" dirty="0" err="1">
                <a:latin typeface="Arial"/>
              </a:rPr>
              <a:t>Gorgolewski</a:t>
            </a:r>
            <a:endParaRPr lang="en-US" sz="900" b="0" strike="noStrike" spc="-1" dirty="0">
              <a:latin typeface="Arial"/>
            </a:endParaRPr>
          </a:p>
          <a:p>
            <a:r>
              <a:rPr lang="en-US" sz="900" b="0" strike="noStrike" spc="-1" dirty="0">
                <a:latin typeface="Arial"/>
              </a:rPr>
              <a:t>David </a:t>
            </a:r>
            <a:r>
              <a:rPr lang="en-US" sz="900" b="0" strike="noStrike" spc="-1" dirty="0" err="1">
                <a:latin typeface="Arial"/>
              </a:rPr>
              <a:t>Cournapeau</a:t>
            </a:r>
            <a:endParaRPr lang="en-US" sz="900" b="0" strike="noStrike" spc="-1" dirty="0">
              <a:latin typeface="Arial"/>
            </a:endParaRPr>
          </a:p>
          <a:p>
            <a:r>
              <a:rPr lang="en-US" sz="900" b="0" strike="noStrike" spc="-1" dirty="0">
                <a:latin typeface="Arial"/>
              </a:rPr>
              <a:t>David </a:t>
            </a:r>
            <a:r>
              <a:rPr lang="en-US" sz="900" b="0" strike="noStrike" spc="-1" dirty="0" err="1">
                <a:latin typeface="Arial"/>
              </a:rPr>
              <a:t>Warde</a:t>
            </a:r>
            <a:r>
              <a:rPr lang="en-US" sz="900" b="0" strike="noStrike" spc="-1" dirty="0">
                <a:latin typeface="Arial"/>
              </a:rPr>
              <a:t>-Farley</a:t>
            </a:r>
          </a:p>
          <a:p>
            <a:r>
              <a:rPr lang="en-US" sz="900" b="0" strike="noStrike" spc="-1" dirty="0">
                <a:latin typeface="Arial"/>
              </a:rPr>
              <a:t>Eduard </a:t>
            </a:r>
            <a:r>
              <a:rPr lang="en-US" sz="900" b="0" strike="noStrike" spc="-1" dirty="0" err="1">
                <a:latin typeface="Arial"/>
              </a:rPr>
              <a:t>Duchesnay</a:t>
            </a:r>
            <a:endParaRPr lang="en-US" sz="900" b="0" strike="noStrike" spc="-1" dirty="0">
              <a:latin typeface="Arial"/>
            </a:endParaRPr>
          </a:p>
          <a:p>
            <a:r>
              <a:rPr lang="en-US" sz="900" b="0" strike="noStrike" spc="-1" dirty="0">
                <a:latin typeface="Arial"/>
              </a:rPr>
              <a:t>Fabian </a:t>
            </a:r>
            <a:r>
              <a:rPr lang="en-US" sz="900" b="0" strike="noStrike" spc="-1" dirty="0" err="1">
                <a:latin typeface="Arial"/>
              </a:rPr>
              <a:t>Pedragosa</a:t>
            </a:r>
            <a:endParaRPr lang="en-US" sz="900" b="0" strike="noStrike" spc="-1" dirty="0">
              <a:latin typeface="Arial"/>
            </a:endParaRPr>
          </a:p>
          <a:p>
            <a:r>
              <a:rPr lang="en-US" sz="900" b="0" strike="noStrike" spc="-1" dirty="0">
                <a:latin typeface="Arial"/>
              </a:rPr>
              <a:t>Gilles </a:t>
            </a:r>
            <a:r>
              <a:rPr lang="en-US" sz="900" b="0" strike="noStrike" spc="-1" dirty="0" err="1">
                <a:latin typeface="Arial"/>
              </a:rPr>
              <a:t>Louppe</a:t>
            </a:r>
            <a:endParaRPr lang="en-US" sz="900" b="0" strike="noStrike" spc="-1" dirty="0">
              <a:latin typeface="Arial"/>
            </a:endParaRPr>
          </a:p>
          <a:p>
            <a:r>
              <a:rPr lang="en-US" sz="900" b="0" strike="noStrike" spc="-1" dirty="0">
                <a:latin typeface="Arial"/>
              </a:rPr>
              <a:t>Jacob Schreiber</a:t>
            </a:r>
          </a:p>
          <a:p>
            <a:r>
              <a:rPr lang="en-US" sz="900" b="0" strike="noStrike" spc="-1" dirty="0">
                <a:latin typeface="Arial"/>
              </a:rPr>
              <a:t>Jake </a:t>
            </a:r>
            <a:r>
              <a:rPr lang="en-US" sz="900" b="0" strike="noStrike" spc="-1" dirty="0" err="1">
                <a:latin typeface="Arial"/>
              </a:rPr>
              <a:t>Vanderplas</a:t>
            </a:r>
            <a:endParaRPr lang="en-US" sz="900" b="0" strike="noStrike" spc="-1" dirty="0">
              <a:latin typeface="Arial"/>
            </a:endParaRPr>
          </a:p>
          <a:p>
            <a:r>
              <a:rPr lang="en-US" sz="900" b="0" strike="noStrike" spc="-1" dirty="0" err="1">
                <a:latin typeface="Arial"/>
              </a:rPr>
              <a:t>Jaques</a:t>
            </a:r>
            <a:r>
              <a:rPr lang="en-US" sz="900" b="0" strike="noStrike" spc="-1" dirty="0">
                <a:latin typeface="Arial"/>
              </a:rPr>
              <a:t> Grobler</a:t>
            </a:r>
          </a:p>
          <a:p>
            <a:r>
              <a:rPr lang="en-US" sz="900" b="0" strike="noStrike" spc="-1" dirty="0">
                <a:latin typeface="Arial"/>
              </a:rPr>
              <a:t>Jarrod </a:t>
            </a:r>
            <a:r>
              <a:rPr lang="en-US" sz="900" b="0" strike="noStrike" spc="-1" dirty="0" err="1">
                <a:latin typeface="Arial"/>
              </a:rPr>
              <a:t>Millman</a:t>
            </a:r>
            <a:endParaRPr lang="en-US" sz="900" b="0" strike="noStrike" spc="-1" dirty="0">
              <a:latin typeface="Arial"/>
            </a:endParaRPr>
          </a:p>
          <a:p>
            <a:r>
              <a:rPr lang="en-US" sz="900" b="0" strike="noStrike" spc="-1" dirty="0">
                <a:latin typeface="Arial"/>
              </a:rPr>
              <a:t>Kyle Kastner</a:t>
            </a:r>
          </a:p>
          <a:p>
            <a:r>
              <a:rPr lang="en-US" sz="900" b="0" strike="noStrike" spc="-1" dirty="0">
                <a:latin typeface="Arial"/>
              </a:rPr>
              <a:t>Lars </a:t>
            </a:r>
            <a:r>
              <a:rPr lang="en-US" sz="900" b="0" strike="noStrike" spc="-1" dirty="0" err="1">
                <a:latin typeface="Arial"/>
              </a:rPr>
              <a:t>Buitinck</a:t>
            </a:r>
            <a:endParaRPr lang="en-US" sz="900" b="0" strike="noStrike" spc="-1" dirty="0">
              <a:latin typeface="Arial"/>
            </a:endParaRPr>
          </a:p>
          <a:p>
            <a:r>
              <a:rPr lang="en-US" sz="900" b="0" strike="noStrike" spc="-1" dirty="0">
                <a:latin typeface="Arial"/>
              </a:rPr>
              <a:t>Manoj Kumar</a:t>
            </a:r>
          </a:p>
          <a:p>
            <a:r>
              <a:rPr lang="en-US" sz="900" b="0" strike="noStrike" spc="-1" dirty="0">
                <a:latin typeface="Arial"/>
              </a:rPr>
              <a:t>Mathieu Blondel</a:t>
            </a:r>
          </a:p>
          <a:p>
            <a:r>
              <a:rPr lang="en-US" sz="900" b="0" strike="noStrike" spc="-1" dirty="0">
                <a:latin typeface="Arial"/>
              </a:rPr>
              <a:t>Matthieu </a:t>
            </a:r>
            <a:r>
              <a:rPr lang="en-US" sz="900" b="0" strike="noStrike" spc="-1" dirty="0" err="1">
                <a:latin typeface="Arial"/>
              </a:rPr>
              <a:t>Brucher</a:t>
            </a:r>
            <a:endParaRPr lang="en-US" sz="900" b="0" strike="noStrike" spc="-1" dirty="0">
              <a:latin typeface="Arial"/>
            </a:endParaRPr>
          </a:p>
          <a:p>
            <a:r>
              <a:rPr lang="en-US" sz="900" b="0" strike="noStrike" spc="-1" dirty="0">
                <a:latin typeface="Arial"/>
              </a:rPr>
              <a:t>Noel Dawe</a:t>
            </a:r>
          </a:p>
          <a:p>
            <a:r>
              <a:rPr lang="en-US" sz="900" b="0" strike="noStrike" spc="-1" dirty="0">
                <a:latin typeface="Arial"/>
              </a:rPr>
              <a:t>Paolo </a:t>
            </a:r>
            <a:r>
              <a:rPr lang="en-US" sz="900" b="0" strike="noStrike" spc="-1" dirty="0" err="1">
                <a:latin typeface="Arial"/>
              </a:rPr>
              <a:t>Losi</a:t>
            </a:r>
            <a:endParaRPr lang="en-US" sz="900" b="0" strike="noStrike" spc="-1" dirty="0">
              <a:latin typeface="Arial"/>
            </a:endParaRPr>
          </a:p>
          <a:p>
            <a:r>
              <a:rPr lang="en-US" sz="900" b="0" strike="noStrike" spc="-1" dirty="0">
                <a:latin typeface="Arial"/>
              </a:rPr>
              <a:t>Peter </a:t>
            </a:r>
            <a:r>
              <a:rPr lang="en-US" sz="900" b="0" strike="noStrike" spc="-1" dirty="0" err="1">
                <a:latin typeface="Arial"/>
              </a:rPr>
              <a:t>Prettenhofer</a:t>
            </a:r>
            <a:endParaRPr lang="en-US" sz="900" b="0" strike="noStrike" spc="-1" dirty="0">
              <a:latin typeface="Arial"/>
            </a:endParaRPr>
          </a:p>
          <a:p>
            <a:r>
              <a:rPr lang="en-US" sz="900" b="0" strike="noStrike" spc="-1" dirty="0">
                <a:latin typeface="Arial"/>
              </a:rPr>
              <a:t>Raghav Rajagopalan</a:t>
            </a:r>
          </a:p>
          <a:p>
            <a:r>
              <a:rPr lang="en-US" sz="900" b="0" strike="noStrike" spc="-1" dirty="0">
                <a:latin typeface="Arial"/>
              </a:rPr>
              <a:t>Robert Layton</a:t>
            </a:r>
          </a:p>
          <a:p>
            <a:r>
              <a:rPr lang="en-US" sz="900" b="0" strike="noStrike" spc="-1" dirty="0">
                <a:latin typeface="Arial"/>
              </a:rPr>
              <a:t>Ron Weiss</a:t>
            </a:r>
          </a:p>
          <a:p>
            <a:r>
              <a:rPr lang="en-US" sz="900" b="0" strike="noStrike" spc="-1" dirty="0" err="1">
                <a:latin typeface="Arial"/>
              </a:rPr>
              <a:t>Satrajit</a:t>
            </a:r>
            <a:r>
              <a:rPr lang="en-US" sz="900" b="0" strike="noStrike" spc="-1" dirty="0">
                <a:latin typeface="Arial"/>
              </a:rPr>
              <a:t> Ghosh</a:t>
            </a:r>
          </a:p>
          <a:p>
            <a:r>
              <a:rPr lang="en-US" sz="900" b="0" strike="noStrike" spc="-1" dirty="0" err="1">
                <a:latin typeface="Arial"/>
              </a:rPr>
              <a:t>Shiqiao</a:t>
            </a:r>
            <a:r>
              <a:rPr lang="en-US" sz="900" b="0" strike="noStrike" spc="-1" dirty="0">
                <a:latin typeface="Arial"/>
              </a:rPr>
              <a:t> Du</a:t>
            </a:r>
          </a:p>
          <a:p>
            <a:r>
              <a:rPr lang="en-US" sz="900" b="0" strike="noStrike" spc="-1" dirty="0" err="1">
                <a:latin typeface="Arial"/>
              </a:rPr>
              <a:t>Thouis</a:t>
            </a:r>
            <a:r>
              <a:rPr lang="en-US" sz="900" b="0" strike="noStrike" spc="-1" dirty="0">
                <a:latin typeface="Arial"/>
              </a:rPr>
              <a:t> (Ray) Jones</a:t>
            </a:r>
          </a:p>
          <a:p>
            <a:r>
              <a:rPr lang="en-US" sz="900" b="0" strike="noStrike" spc="-1" dirty="0">
                <a:latin typeface="Arial"/>
              </a:rPr>
              <a:t>Vincent </a:t>
            </a:r>
            <a:r>
              <a:rPr lang="en-US" sz="900" b="0" strike="noStrike" spc="-1" dirty="0" err="1">
                <a:latin typeface="Arial"/>
              </a:rPr>
              <a:t>Dubourg</a:t>
            </a:r>
            <a:endParaRPr lang="en-US" sz="900" b="0" strike="noStrike" spc="-1" dirty="0">
              <a:latin typeface="Arial"/>
            </a:endParaRPr>
          </a:p>
          <a:p>
            <a:r>
              <a:rPr lang="en-US" sz="900" b="0" strike="noStrike" spc="-1" dirty="0">
                <a:latin typeface="Arial"/>
              </a:rPr>
              <a:t>Vincent Michel</a:t>
            </a:r>
          </a:p>
          <a:p>
            <a:r>
              <a:rPr lang="en-US" sz="900" b="0" strike="noStrike" spc="-1" dirty="0" err="1">
                <a:latin typeface="Arial"/>
              </a:rPr>
              <a:t>Virgile</a:t>
            </a:r>
            <a:r>
              <a:rPr lang="en-US" sz="900" b="0" strike="noStrike" spc="-1" dirty="0">
                <a:latin typeface="Arial"/>
              </a:rPr>
              <a:t> Fritsch</a:t>
            </a:r>
          </a:p>
          <a:p>
            <a:r>
              <a:rPr lang="en-US" sz="900" b="0" strike="noStrike" spc="-1" dirty="0">
                <a:latin typeface="Arial"/>
              </a:rPr>
              <a:t>Wei Li</a:t>
            </a:r>
          </a:p>
          <a:p>
            <a:endParaRPr lang="en-US" sz="900" b="0" strike="noStrike" spc="-1" dirty="0">
              <a:latin typeface="Arial"/>
            </a:endParaRPr>
          </a:p>
        </p:txBody>
      </p:sp>
      <p:pic>
        <p:nvPicPr>
          <p:cNvPr id="3" name="Picture 2">
            <a:extLst>
              <a:ext uri="{FF2B5EF4-FFF2-40B4-BE49-F238E27FC236}">
                <a16:creationId xmlns:a16="http://schemas.microsoft.com/office/drawing/2014/main" id="{DA8EBD31-4F70-4A35-80FB-B8855B8C837A}"/>
              </a:ext>
            </a:extLst>
          </p:cNvPr>
          <p:cNvPicPr>
            <a:picLocks noChangeAspect="1"/>
          </p:cNvPicPr>
          <p:nvPr/>
        </p:nvPicPr>
        <p:blipFill>
          <a:blip r:embed="rId4"/>
          <a:stretch>
            <a:fillRect/>
          </a:stretch>
        </p:blipFill>
        <p:spPr>
          <a:xfrm>
            <a:off x="907019" y="4925636"/>
            <a:ext cx="6408181" cy="1718947"/>
          </a:xfrm>
          <a:prstGeom prst="rect">
            <a:avLst/>
          </a:prstGeom>
        </p:spPr>
      </p:pic>
      <p:pic>
        <p:nvPicPr>
          <p:cNvPr id="4" name="Picture 3">
            <a:extLst>
              <a:ext uri="{FF2B5EF4-FFF2-40B4-BE49-F238E27FC236}">
                <a16:creationId xmlns:a16="http://schemas.microsoft.com/office/drawing/2014/main" id="{D425B183-05D3-482D-A75A-A471B51AFECE}"/>
              </a:ext>
            </a:extLst>
          </p:cNvPr>
          <p:cNvPicPr>
            <a:picLocks noChangeAspect="1"/>
          </p:cNvPicPr>
          <p:nvPr/>
        </p:nvPicPr>
        <p:blipFill>
          <a:blip r:embed="rId5"/>
          <a:stretch>
            <a:fillRect/>
          </a:stretch>
        </p:blipFill>
        <p:spPr>
          <a:xfrm>
            <a:off x="2681804" y="6584147"/>
            <a:ext cx="3581900" cy="1066949"/>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Shape 1"/>
          <p:cNvSpPr txBox="1"/>
          <p:nvPr/>
        </p:nvSpPr>
        <p:spPr>
          <a:xfrm>
            <a:off x="504000" y="301320"/>
            <a:ext cx="9071640" cy="5851800"/>
          </a:xfrm>
          <a:prstGeom prst="rect">
            <a:avLst/>
          </a:prstGeom>
          <a:noFill/>
          <a:ln>
            <a:noFill/>
          </a:ln>
        </p:spPr>
        <p:txBody>
          <a:bodyPr lIns="0" tIns="0" rIns="0" bIns="0" anchor="ctr"/>
          <a:lstStyle/>
          <a:p>
            <a:pPr algn="ctr"/>
            <a:r>
              <a:rPr lang="en-US" sz="3200" b="0" strike="noStrike" spc="-1">
                <a:latin typeface="Arial"/>
              </a:rPr>
              <a:t>Our Mission:</a:t>
            </a:r>
          </a:p>
          <a:p>
            <a:pPr algn="ctr"/>
            <a:endParaRPr lang="en-US" sz="3200" b="0" strike="noStrike" spc="-1">
              <a:latin typeface="Arial"/>
            </a:endParaRPr>
          </a:p>
          <a:p>
            <a:pPr algn="ctr"/>
            <a:r>
              <a:rPr lang="en-US" sz="3200" b="0" strike="noStrike" spc="-1">
                <a:latin typeface="Arial"/>
              </a:rPr>
              <a:t>Commoditize and Democratize Machine Learning</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3">
            <a:extLst>
              <a:ext uri="{FF2B5EF4-FFF2-40B4-BE49-F238E27FC236}">
                <a16:creationId xmlns:a16="http://schemas.microsoft.com/office/drawing/2014/main" id="{53E8D28B-3CAE-438C-94D8-5813C85D3094}"/>
              </a:ext>
            </a:extLst>
          </p:cNvPr>
          <p:cNvSpPr>
            <a:spLocks noGrp="1"/>
          </p:cNvSpPr>
          <p:nvPr>
            <p:ph type="sldNum" sz="quarter" idx="12"/>
          </p:nvPr>
        </p:nvSpPr>
        <p:spPr>
          <a:xfrm>
            <a:off x="7227360" y="6887160"/>
            <a:ext cx="2348280" cy="521280"/>
          </a:xfrm>
          <a:prstGeom prst="rect">
            <a:avLst/>
          </a:prstGeom>
          <a:noFill/>
          <a:ln>
            <a:noFill/>
          </a:ln>
        </p:spPr>
        <p:txBody>
          <a:bodyPr lIns="0" tIns="0" rIns="0" bIns="0" anchorCtr="0">
            <a:noAutofit/>
          </a:bodyPr>
          <a:lstStyle>
            <a:defPPr>
              <a:defRPr lang="en-US"/>
            </a:defPPr>
            <a:lvl1pPr marL="0" lvl="0" algn="r" defTabSz="914400" rtl="0" eaLnBrk="1" latinLnBrk="0" hangingPunct="0">
              <a:buNone/>
              <a:tabLst/>
              <a:defRPr lang="en-US" sz="1400" kern="1200">
                <a:solidFill>
                  <a:schemeClr val="tx1"/>
                </a:solidFill>
                <a:latin typeface="Liberation Serif" pitchFamily="18"/>
                <a:ea typeface="DejaVu Sans" pitchFamily="2"/>
                <a:cs typeface="DejaVu Sans" pitchFamily="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fld id="{9B8EA5EA-2761-45D8-A6B8-7F8D668F29EF}" type="slidenum">
              <a:rPr lang="en-US" smtClean="0"/>
              <a:pPr/>
              <a:t>6</a:t>
            </a:fld>
            <a:endParaRPr lang="en-US"/>
          </a:p>
        </p:txBody>
      </p:sp>
      <p:sp>
        <p:nvSpPr>
          <p:cNvPr id="2" name="Subtitle 1">
            <a:extLst>
              <a:ext uri="{FF2B5EF4-FFF2-40B4-BE49-F238E27FC236}">
                <a16:creationId xmlns:a16="http://schemas.microsoft.com/office/drawing/2014/main" id="{9C796201-B4A6-4FBA-B195-B72917291E05}"/>
              </a:ext>
            </a:extLst>
          </p:cNvPr>
          <p:cNvSpPr txBox="1">
            <a:spLocks noGrp="1"/>
          </p:cNvSpPr>
          <p:nvPr>
            <p:ph type="subTitle" idx="4294967295"/>
          </p:nvPr>
        </p:nvSpPr>
        <p:spPr>
          <a:xfrm>
            <a:off x="503999" y="301320"/>
            <a:ext cx="9071640" cy="5851800"/>
          </a:xfrm>
        </p:spPr>
        <p:txBody>
          <a:bodyPr anchor="ctr"/>
          <a:lstStyle/>
          <a:p>
            <a:pPr marL="0" lvl="0" indent="0" algn="ctr">
              <a:buNone/>
            </a:pPr>
            <a:r>
              <a:rPr lang="en-US" dirty="0"/>
              <a:t>Guiding Ideas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
            <a:extLst>
              <a:ext uri="{FF2B5EF4-FFF2-40B4-BE49-F238E27FC236}">
                <a16:creationId xmlns:a16="http://schemas.microsoft.com/office/drawing/2014/main" id="{2B01F634-C178-4861-92F6-7B40AE7E4901}"/>
              </a:ext>
            </a:extLst>
          </p:cNvPr>
          <p:cNvPicPr>
            <a:picLocks noChangeAspect="1"/>
          </p:cNvPicPr>
          <p:nvPr/>
        </p:nvPicPr>
        <p:blipFill>
          <a:blip r:embed="rId3">
            <a:lum bright="-36000" contrast="-10000"/>
            <a:alphaModFix/>
          </a:blip>
          <a:srcRect/>
          <a:stretch>
            <a:fillRect/>
          </a:stretch>
        </p:blipFill>
        <p:spPr>
          <a:xfrm>
            <a:off x="-91440" y="-285840"/>
            <a:ext cx="10951560" cy="7966800"/>
          </a:xfrm>
          <a:prstGeom prst="rect">
            <a:avLst/>
          </a:prstGeom>
          <a:noFill/>
          <a:ln>
            <a:noFill/>
          </a:ln>
        </p:spPr>
      </p:pic>
      <p:sp>
        <p:nvSpPr>
          <p:cNvPr id="3" name="Subtitle 2">
            <a:extLst>
              <a:ext uri="{FF2B5EF4-FFF2-40B4-BE49-F238E27FC236}">
                <a16:creationId xmlns:a16="http://schemas.microsoft.com/office/drawing/2014/main" id="{17B92123-64D5-4AA6-BFBA-A3AC409C056B}"/>
              </a:ext>
            </a:extLst>
          </p:cNvPr>
          <p:cNvSpPr txBox="1">
            <a:spLocks noGrp="1"/>
          </p:cNvSpPr>
          <p:nvPr>
            <p:ph type="subTitle" idx="4294967295"/>
          </p:nvPr>
        </p:nvSpPr>
        <p:spPr>
          <a:xfrm>
            <a:off x="182880" y="-1083600"/>
            <a:ext cx="8046720" cy="3931920"/>
          </a:xfrm>
        </p:spPr>
        <p:txBody>
          <a:bodyPr anchor="ctr"/>
          <a:lstStyle/>
          <a:p>
            <a:pPr marL="0" lvl="0" indent="0" algn="l">
              <a:buNone/>
            </a:pPr>
            <a:r>
              <a:rPr lang="en-US" sz="4000" dirty="0">
                <a:ln w="0">
                  <a:prstDash val="solid"/>
                </a:ln>
              </a:rPr>
              <a:t>Simple things should be simple,</a:t>
            </a:r>
          </a:p>
          <a:p>
            <a:pPr marL="0" lvl="0" indent="0" algn="l">
              <a:buNone/>
            </a:pPr>
            <a:r>
              <a:rPr lang="en-US" sz="4000" dirty="0">
                <a:ln w="0">
                  <a:prstDash val="solid"/>
                </a:ln>
              </a:rPr>
              <a:t>complex things should be possible</a:t>
            </a:r>
            <a:r>
              <a:rPr lang="en-US" sz="4000" dirty="0"/>
              <a:t>.</a:t>
            </a:r>
          </a:p>
        </p:txBody>
      </p:sp>
      <p:sp>
        <p:nvSpPr>
          <p:cNvPr id="4" name="TextBox 3">
            <a:extLst>
              <a:ext uri="{FF2B5EF4-FFF2-40B4-BE49-F238E27FC236}">
                <a16:creationId xmlns:a16="http://schemas.microsoft.com/office/drawing/2014/main" id="{70DCC9C5-ACC7-489A-81D0-FC19D8C9508F}"/>
              </a:ext>
            </a:extLst>
          </p:cNvPr>
          <p:cNvSpPr txBox="1"/>
          <p:nvPr/>
        </p:nvSpPr>
        <p:spPr>
          <a:xfrm>
            <a:off x="5486399" y="1665359"/>
            <a:ext cx="1105600" cy="356336"/>
          </a:xfrm>
          <a:prstGeom prst="rect">
            <a:avLst/>
          </a:prstGeom>
          <a:noFill/>
          <a:ln>
            <a:noFill/>
          </a:ln>
        </p:spPr>
        <p:txBody>
          <a:bodyPr wrap="none" lIns="90000" tIns="45000" rIns="90000" bIns="45000" anchorCtr="0" compatLnSpc="0">
            <a:spAutoFit/>
          </a:bodyPr>
          <a:lstStyle/>
          <a:p>
            <a:pPr marL="0" marR="0" lvl="0" indent="0" hangingPunct="0">
              <a:lnSpc>
                <a:spcPct val="100000"/>
              </a:lnSpc>
              <a:spcBef>
                <a:spcPts val="0"/>
              </a:spcBef>
              <a:spcAft>
                <a:spcPts val="0"/>
              </a:spcAft>
              <a:buNone/>
              <a:tabLst/>
            </a:pPr>
            <a:r>
              <a:rPr lang="en-US" sz="1800" b="0" i="0" u="none" strike="noStrike" kern="1200">
                <a:ln w="0">
                  <a:prstDash val="solid"/>
                </a:ln>
                <a:latin typeface="Liberation Sans" pitchFamily="18"/>
                <a:ea typeface="WenQuanYi Micro Hei" pitchFamily="2"/>
                <a:cs typeface="FreeSans" pitchFamily="2"/>
              </a:rPr>
              <a:t>Alan Kay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2356DE5-A0CA-4C8E-9BE7-AF9321D2D2AB}"/>
              </a:ext>
            </a:extLst>
          </p:cNvPr>
          <p:cNvPicPr>
            <a:picLocks noChangeAspect="1"/>
          </p:cNvPicPr>
          <p:nvPr/>
        </p:nvPicPr>
        <p:blipFill>
          <a:blip r:embed="rId3">
            <a:lum contrast="-76000"/>
            <a:alphaModFix/>
          </a:blip>
          <a:srcRect t="39170"/>
          <a:stretch>
            <a:fillRect/>
          </a:stretch>
        </p:blipFill>
        <p:spPr>
          <a:xfrm>
            <a:off x="-274320" y="-91440"/>
            <a:ext cx="10332720" cy="8240760"/>
          </a:xfrm>
          <a:prstGeom prst="rect">
            <a:avLst/>
          </a:prstGeom>
          <a:noFill/>
          <a:ln>
            <a:noFill/>
          </a:ln>
        </p:spPr>
      </p:pic>
      <p:sp>
        <p:nvSpPr>
          <p:cNvPr id="3" name="Title 2">
            <a:extLst>
              <a:ext uri="{FF2B5EF4-FFF2-40B4-BE49-F238E27FC236}">
                <a16:creationId xmlns:a16="http://schemas.microsoft.com/office/drawing/2014/main" id="{5D7AC211-EB0B-4A97-9C24-0386494A759F}"/>
              </a:ext>
            </a:extLst>
          </p:cNvPr>
          <p:cNvSpPr txBox="1">
            <a:spLocks noGrp="1"/>
          </p:cNvSpPr>
          <p:nvPr>
            <p:ph type="title" idx="4294967295"/>
          </p:nvPr>
        </p:nvSpPr>
        <p:spPr/>
        <p:txBody>
          <a:bodyPr/>
          <a:lstStyle/>
          <a:p>
            <a:endParaRPr lang="en-US" dirty="0"/>
          </a:p>
        </p:txBody>
      </p:sp>
      <p:sp>
        <p:nvSpPr>
          <p:cNvPr id="4" name="Text Placeholder 3">
            <a:extLst>
              <a:ext uri="{FF2B5EF4-FFF2-40B4-BE49-F238E27FC236}">
                <a16:creationId xmlns:a16="http://schemas.microsoft.com/office/drawing/2014/main" id="{36472C27-AB66-4083-B208-0C4DC01A03A2}"/>
              </a:ext>
            </a:extLst>
          </p:cNvPr>
          <p:cNvSpPr txBox="1">
            <a:spLocks noGrp="1"/>
          </p:cNvSpPr>
          <p:nvPr>
            <p:ph type="body" idx="4294967295"/>
          </p:nvPr>
        </p:nvSpPr>
        <p:spPr>
          <a:xfrm>
            <a:off x="365760" y="2468880"/>
            <a:ext cx="9418320" cy="1614240"/>
          </a:xfrm>
        </p:spPr>
        <p:txBody>
          <a:bodyPr/>
          <a:lstStyle/>
          <a:p>
            <a:pPr marL="0" lvl="0" indent="0">
              <a:buNone/>
            </a:pPr>
            <a:r>
              <a:rPr lang="en-US" dirty="0">
                <a:ln w="0">
                  <a:prstDash val="solid"/>
                </a:ln>
              </a:rPr>
              <a:t>Programs should be written for people to read,</a:t>
            </a:r>
          </a:p>
          <a:p>
            <a:pPr marL="0" lvl="0" indent="0">
              <a:buNone/>
            </a:pPr>
            <a:r>
              <a:rPr lang="en-US" sz="3600" dirty="0">
                <a:ln w="0">
                  <a:prstDash val="solid"/>
                </a:ln>
              </a:rPr>
              <a:t>and only incidentally for machines to execute.</a:t>
            </a:r>
          </a:p>
        </p:txBody>
      </p:sp>
      <p:sp>
        <p:nvSpPr>
          <p:cNvPr id="5" name="TextBox 4">
            <a:extLst>
              <a:ext uri="{FF2B5EF4-FFF2-40B4-BE49-F238E27FC236}">
                <a16:creationId xmlns:a16="http://schemas.microsoft.com/office/drawing/2014/main" id="{AFAD5EB5-7EC7-4986-84CD-E8A7635F3EE1}"/>
              </a:ext>
            </a:extLst>
          </p:cNvPr>
          <p:cNvSpPr txBox="1"/>
          <p:nvPr/>
        </p:nvSpPr>
        <p:spPr>
          <a:xfrm>
            <a:off x="7680960" y="3653109"/>
            <a:ext cx="1747251" cy="356336"/>
          </a:xfrm>
          <a:prstGeom prst="rect">
            <a:avLst/>
          </a:prstGeom>
          <a:noFill/>
          <a:ln>
            <a:noFill/>
          </a:ln>
        </p:spPr>
        <p:txBody>
          <a:bodyPr wrap="none" lIns="90000" tIns="45000" rIns="90000" bIns="45000" anchorCtr="0" compatLnSpc="0">
            <a:spAutoFit/>
          </a:bodyPr>
          <a:lstStyle/>
          <a:p>
            <a:pPr marL="0" marR="0" lvl="0" indent="0" hangingPunct="0">
              <a:lnSpc>
                <a:spcPct val="100000"/>
              </a:lnSpc>
              <a:spcBef>
                <a:spcPts val="0"/>
              </a:spcBef>
              <a:spcAft>
                <a:spcPts val="0"/>
              </a:spcAft>
              <a:buNone/>
              <a:tabLst/>
            </a:pPr>
            <a:r>
              <a:rPr lang="en-US" sz="1800" b="0" i="0" u="none" strike="noStrike" kern="1200" cap="none" dirty="0">
                <a:ln w="0">
                  <a:prstDash val="solid"/>
                </a:ln>
                <a:latin typeface="Liberation Sans" pitchFamily="18"/>
                <a:ea typeface="Noto Sans CJK SC Regular" pitchFamily="2"/>
                <a:cs typeface="FreeSans" pitchFamily="2"/>
              </a:rPr>
              <a:t>Harold Abelson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
            <a:extLst>
              <a:ext uri="{FF2B5EF4-FFF2-40B4-BE49-F238E27FC236}">
                <a16:creationId xmlns:a16="http://schemas.microsoft.com/office/drawing/2014/main" id="{2E59DE3A-9D9C-4471-9062-CA08AC646E26}"/>
              </a:ext>
            </a:extLst>
          </p:cNvPr>
          <p:cNvPicPr>
            <a:picLocks noChangeAspect="1"/>
          </p:cNvPicPr>
          <p:nvPr/>
        </p:nvPicPr>
        <p:blipFill>
          <a:blip r:embed="rId3">
            <a:lum bright="-13000" contrast="-11000"/>
            <a:alphaModFix/>
          </a:blip>
          <a:srcRect t="-126" r="10953" b="-1256"/>
          <a:stretch>
            <a:fillRect/>
          </a:stretch>
        </p:blipFill>
        <p:spPr>
          <a:xfrm>
            <a:off x="-46440" y="0"/>
            <a:ext cx="10126080" cy="7680600"/>
          </a:xfrm>
          <a:prstGeom prst="rect">
            <a:avLst/>
          </a:prstGeom>
          <a:noFill/>
          <a:ln>
            <a:noFill/>
          </a:ln>
        </p:spPr>
      </p:pic>
      <p:sp>
        <p:nvSpPr>
          <p:cNvPr id="3" name="TextBox 2">
            <a:extLst>
              <a:ext uri="{FF2B5EF4-FFF2-40B4-BE49-F238E27FC236}">
                <a16:creationId xmlns:a16="http://schemas.microsoft.com/office/drawing/2014/main" id="{5A95B92F-E67B-421A-A560-39C28CCDD3BC}"/>
              </a:ext>
            </a:extLst>
          </p:cNvPr>
          <p:cNvSpPr txBox="1"/>
          <p:nvPr/>
        </p:nvSpPr>
        <p:spPr>
          <a:xfrm>
            <a:off x="5852160" y="5584680"/>
            <a:ext cx="4219466" cy="1506523"/>
          </a:xfrm>
          <a:prstGeom prst="rect">
            <a:avLst/>
          </a:prstGeom>
          <a:noFill/>
          <a:ln>
            <a:noFill/>
          </a:ln>
        </p:spPr>
        <p:txBody>
          <a:bodyPr wrap="none" lIns="90000" tIns="45000" rIns="90000" bIns="45000" anchorCtr="0" compatLnSpc="0">
            <a:spAutoFit/>
          </a:bodyPr>
          <a:lstStyle/>
          <a:p>
            <a:pPr marL="0" marR="0" lvl="0" indent="0" hangingPunct="0">
              <a:lnSpc>
                <a:spcPct val="100000"/>
              </a:lnSpc>
              <a:spcBef>
                <a:spcPts val="0"/>
              </a:spcBef>
              <a:spcAft>
                <a:spcPts val="0"/>
              </a:spcAft>
              <a:buNone/>
              <a:tabLst/>
            </a:pPr>
            <a:r>
              <a:rPr lang="en-US" sz="4800" b="0" i="0" u="none" strike="noStrike" kern="1200" cap="none" dirty="0">
                <a:ln w="0">
                  <a:solidFill>
                    <a:srgbClr val="000000"/>
                  </a:solidFill>
                  <a:prstDash val="solid"/>
                </a:ln>
                <a:highlight>
                  <a:scrgbClr r="0" g="0" b="0">
                    <a:alpha val="0"/>
                  </a:scrgbClr>
                </a:highlight>
                <a:latin typeface="Liberation Sans" pitchFamily="18"/>
                <a:ea typeface="Noto Sans CJK SC Regular" pitchFamily="2"/>
                <a:cs typeface="FreeSans" pitchFamily="2"/>
              </a:rPr>
              <a:t>avoid code;</a:t>
            </a:r>
          </a:p>
          <a:p>
            <a:pPr marL="0" marR="0" lvl="0" indent="0" hangingPunct="0">
              <a:lnSpc>
                <a:spcPct val="100000"/>
              </a:lnSpc>
              <a:spcBef>
                <a:spcPts val="0"/>
              </a:spcBef>
              <a:spcAft>
                <a:spcPts val="0"/>
              </a:spcAft>
              <a:buNone/>
              <a:tabLst/>
            </a:pPr>
            <a:r>
              <a:rPr lang="en-US" sz="4800" b="0" i="0" u="none" strike="noStrike" kern="1200" cap="none" dirty="0">
                <a:ln w="0">
                  <a:solidFill>
                    <a:srgbClr val="000000"/>
                  </a:solidFill>
                  <a:prstDash val="solid"/>
                </a:ln>
                <a:highlight>
                  <a:scrgbClr r="0" g="0" b="0">
                    <a:alpha val="0"/>
                  </a:scrgbClr>
                </a:highlight>
                <a:latin typeface="Liberation Sans" pitchFamily="18"/>
                <a:ea typeface="Noto Sans CJK SC Regular" pitchFamily="2"/>
                <a:cs typeface="FreeSans" pitchFamily="2"/>
              </a:rPr>
              <a:t>avoid code rot!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3846</TotalTime>
  <Words>1998</Words>
  <Application>Microsoft Office PowerPoint</Application>
  <PresentationFormat>Custom</PresentationFormat>
  <Paragraphs>205</Paragraphs>
  <Slides>28</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Arial</vt:lpstr>
      <vt:lpstr>Liberation Mono</vt:lpstr>
      <vt:lpstr>Liberation Sans</vt:lpstr>
      <vt:lpstr>Liberation Serif</vt:lpstr>
      <vt:lpstr>Source Code Pro</vt:lpstr>
      <vt:lpstr>StarSymbol</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Estimator Tags</vt:lpstr>
      <vt:lpstr>check_estimator</vt:lpstr>
      <vt:lpstr>Also see: release highlight examples!</vt:lpstr>
      <vt:lpstr>Upcoming 0.24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Pandas &amp; Feature Names </vt:lpstr>
      <vt:lpstr>Data API Consortium and NEP 37</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Andy Andy</cp:lastModifiedBy>
  <cp:revision>183</cp:revision>
  <cp:lastPrinted>2019-06-19T20:07:05Z</cp:lastPrinted>
  <dcterms:created xsi:type="dcterms:W3CDTF">2017-05-15T16:23:37Z</dcterms:created>
  <dcterms:modified xsi:type="dcterms:W3CDTF">2020-11-25T04:24:18Z</dcterms:modified>
  <dc:language>en-US</dc:language>
</cp:coreProperties>
</file>